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20" r:id="rId3"/>
    <p:sldId id="418" r:id="rId4"/>
    <p:sldId id="421" r:id="rId5"/>
    <p:sldId id="426" r:id="rId6"/>
    <p:sldId id="427" r:id="rId7"/>
    <p:sldId id="428" r:id="rId8"/>
    <p:sldId id="423" r:id="rId9"/>
    <p:sldId id="429" r:id="rId10"/>
    <p:sldId id="430" r:id="rId11"/>
    <p:sldId id="432" r:id="rId12"/>
    <p:sldId id="425" r:id="rId13"/>
    <p:sldId id="431" r:id="rId14"/>
    <p:sldId id="433" r:id="rId15"/>
    <p:sldId id="434" r:id="rId16"/>
  </p:sldIdLst>
  <p:sldSz cx="12192000" cy="6858000"/>
  <p:notesSz cx="6858000" cy="9144000"/>
  <p:custDataLst>
    <p:tags r:id="rId19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5A1F1BA-1C64-4EB7-A4C9-03A61A6342EF}">
          <p14:sldIdLst>
            <p14:sldId id="256"/>
          </p14:sldIdLst>
        </p14:section>
        <p14:section name="Grundbegriffe und Grundprinzipien der Mechanik" id="{9247C4EB-EC67-48F8-AFFE-112C9CF630A7}">
          <p14:sldIdLst>
            <p14:sldId id="420"/>
            <p14:sldId id="418"/>
            <p14:sldId id="421"/>
            <p14:sldId id="426"/>
            <p14:sldId id="427"/>
            <p14:sldId id="428"/>
            <p14:sldId id="423"/>
            <p14:sldId id="429"/>
            <p14:sldId id="430"/>
            <p14:sldId id="432"/>
            <p14:sldId id="425"/>
            <p14:sldId id="431"/>
            <p14:sldId id="433"/>
            <p14:sldId id="43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19D0"/>
    <a:srgbClr val="96450E"/>
    <a:srgbClr val="84B819"/>
    <a:srgbClr val="0000FF"/>
    <a:srgbClr val="5BAF01"/>
    <a:srgbClr val="015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03" autoAdjust="0"/>
  </p:normalViewPr>
  <p:slideViewPr>
    <p:cSldViewPr snapToGrid="0">
      <p:cViewPr varScale="1">
        <p:scale>
          <a:sx n="82" d="100"/>
          <a:sy n="82" d="100"/>
        </p:scale>
        <p:origin x="691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496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78275D-81AA-4FCF-A2AC-F8B41023C17F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6C96054-FE38-49B8-8D1A-CA8B07F24321}">
      <dgm:prSet phldrT="[Text]"/>
      <dgm:spPr/>
      <dgm:t>
        <a:bodyPr/>
        <a:lstStyle/>
        <a:p>
          <a:r>
            <a:rPr lang="de-DE" smtClean="0"/>
            <a:t>Modelling</a:t>
          </a:r>
          <a:endParaRPr lang="en-GB"/>
        </a:p>
      </dgm:t>
    </dgm:pt>
    <dgm:pt modelId="{E4331591-FBFC-4656-9DE5-3EC137C03E18}" type="parTrans" cxnId="{F99BF460-3A49-45EE-96E1-81EF6CA1F5B1}">
      <dgm:prSet/>
      <dgm:spPr/>
      <dgm:t>
        <a:bodyPr/>
        <a:lstStyle/>
        <a:p>
          <a:endParaRPr lang="en-GB"/>
        </a:p>
      </dgm:t>
    </dgm:pt>
    <dgm:pt modelId="{19DA6FFD-4489-4EF0-B87C-F3EE43C7F426}" type="sibTrans" cxnId="{F99BF460-3A49-45EE-96E1-81EF6CA1F5B1}">
      <dgm:prSet/>
      <dgm:spPr/>
      <dgm:t>
        <a:bodyPr/>
        <a:lstStyle/>
        <a:p>
          <a:endParaRPr lang="en-GB"/>
        </a:p>
      </dgm:t>
    </dgm:pt>
    <dgm:pt modelId="{E2D3F85C-44E5-44A3-A970-7D993D28913F}">
      <dgm:prSet phldrT="[Text]"/>
      <dgm:spPr/>
      <dgm:t>
        <a:bodyPr/>
        <a:lstStyle/>
        <a:p>
          <a:r>
            <a:rPr lang="de-DE" smtClean="0"/>
            <a:t>Aims</a:t>
          </a:r>
          <a:endParaRPr lang="en-GB"/>
        </a:p>
      </dgm:t>
    </dgm:pt>
    <dgm:pt modelId="{3927348E-14C6-417C-BE50-F828878D6A21}" type="parTrans" cxnId="{883214B9-0EC1-4BEE-A22C-86861FA359B6}">
      <dgm:prSet/>
      <dgm:spPr/>
      <dgm:t>
        <a:bodyPr/>
        <a:lstStyle/>
        <a:p>
          <a:endParaRPr lang="en-GB"/>
        </a:p>
      </dgm:t>
    </dgm:pt>
    <dgm:pt modelId="{100CD60C-99E3-465A-95BF-5836139159DD}" type="sibTrans" cxnId="{883214B9-0EC1-4BEE-A22C-86861FA359B6}">
      <dgm:prSet/>
      <dgm:spPr/>
      <dgm:t>
        <a:bodyPr/>
        <a:lstStyle/>
        <a:p>
          <a:endParaRPr lang="en-GB"/>
        </a:p>
      </dgm:t>
    </dgm:pt>
    <dgm:pt modelId="{DF53CD50-06E8-4FBC-BCFB-CA62A6A5B7E7}">
      <dgm:prSet phldrT="[Text]"/>
      <dgm:spPr/>
      <dgm:t>
        <a:bodyPr/>
        <a:lstStyle/>
        <a:p>
          <a:r>
            <a:rPr lang="de-DE" smtClean="0"/>
            <a:t>System design</a:t>
          </a:r>
          <a:endParaRPr lang="en-GB"/>
        </a:p>
      </dgm:t>
    </dgm:pt>
    <dgm:pt modelId="{689E8AAE-5197-47A7-B16A-7E9A0B2105DF}" type="parTrans" cxnId="{897717E6-8C2D-404A-B897-2A762E378FB5}">
      <dgm:prSet/>
      <dgm:spPr/>
      <dgm:t>
        <a:bodyPr/>
        <a:lstStyle/>
        <a:p>
          <a:endParaRPr lang="en-GB"/>
        </a:p>
      </dgm:t>
    </dgm:pt>
    <dgm:pt modelId="{9DEB58BC-36D5-41D1-8F55-8823E0B968AA}" type="sibTrans" cxnId="{897717E6-8C2D-404A-B897-2A762E378FB5}">
      <dgm:prSet/>
      <dgm:spPr/>
      <dgm:t>
        <a:bodyPr/>
        <a:lstStyle/>
        <a:p>
          <a:endParaRPr lang="en-GB"/>
        </a:p>
      </dgm:t>
    </dgm:pt>
    <dgm:pt modelId="{A14B5C44-56AC-4C58-8D96-F9CB79C02B90}">
      <dgm:prSet phldrT="[Text]"/>
      <dgm:spPr/>
      <dgm:t>
        <a:bodyPr/>
        <a:lstStyle/>
        <a:p>
          <a:r>
            <a:rPr lang="de-DE" smtClean="0"/>
            <a:t>Calculation/Simulation</a:t>
          </a:r>
          <a:endParaRPr lang="en-GB"/>
        </a:p>
      </dgm:t>
    </dgm:pt>
    <dgm:pt modelId="{A58561D4-9B3E-492F-AF9D-C198528AEF1E}" type="parTrans" cxnId="{D1D8A4B9-DA9B-4944-8C7D-5496929D5DDB}">
      <dgm:prSet/>
      <dgm:spPr/>
      <dgm:t>
        <a:bodyPr/>
        <a:lstStyle/>
        <a:p>
          <a:endParaRPr lang="en-GB"/>
        </a:p>
      </dgm:t>
    </dgm:pt>
    <dgm:pt modelId="{5AE53444-9A02-4E63-8C19-D708B5902768}" type="sibTrans" cxnId="{D1D8A4B9-DA9B-4944-8C7D-5496929D5DDB}">
      <dgm:prSet/>
      <dgm:spPr/>
      <dgm:t>
        <a:bodyPr/>
        <a:lstStyle/>
        <a:p>
          <a:endParaRPr lang="en-GB"/>
        </a:p>
      </dgm:t>
    </dgm:pt>
    <dgm:pt modelId="{387B3240-8E8D-4B36-88B7-73A050D7C762}">
      <dgm:prSet phldrT="[Text]"/>
      <dgm:spPr/>
      <dgm:t>
        <a:bodyPr/>
        <a:lstStyle/>
        <a:p>
          <a:r>
            <a:rPr lang="de-DE" smtClean="0"/>
            <a:t>Computer aided simulations</a:t>
          </a:r>
          <a:endParaRPr lang="en-GB"/>
        </a:p>
      </dgm:t>
    </dgm:pt>
    <dgm:pt modelId="{90540E69-5F5C-461E-9889-D6627EB00050}" type="parTrans" cxnId="{EC1743B8-405F-4C92-835C-CDDED66E1411}">
      <dgm:prSet/>
      <dgm:spPr/>
      <dgm:t>
        <a:bodyPr/>
        <a:lstStyle/>
        <a:p>
          <a:endParaRPr lang="en-GB"/>
        </a:p>
      </dgm:t>
    </dgm:pt>
    <dgm:pt modelId="{73080E54-F584-4452-9D91-B9AB626684E8}" type="sibTrans" cxnId="{EC1743B8-405F-4C92-835C-CDDED66E1411}">
      <dgm:prSet/>
      <dgm:spPr/>
      <dgm:t>
        <a:bodyPr/>
        <a:lstStyle/>
        <a:p>
          <a:endParaRPr lang="en-GB"/>
        </a:p>
      </dgm:t>
    </dgm:pt>
    <dgm:pt modelId="{C3E152C7-5319-4638-8D32-1CCCA9D39F54}">
      <dgm:prSet phldrT="[Text]"/>
      <dgm:spPr/>
      <dgm:t>
        <a:bodyPr/>
        <a:lstStyle/>
        <a:p>
          <a:r>
            <a:rPr lang="de-DE" smtClean="0"/>
            <a:t>Methodology</a:t>
          </a:r>
          <a:endParaRPr lang="en-GB"/>
        </a:p>
      </dgm:t>
    </dgm:pt>
    <dgm:pt modelId="{43C9311A-6799-440D-A569-DF98C83ABFE3}" type="parTrans" cxnId="{0BA4ED9D-C1D0-4EA4-BECE-27C9F53386D5}">
      <dgm:prSet/>
      <dgm:spPr/>
      <dgm:t>
        <a:bodyPr/>
        <a:lstStyle/>
        <a:p>
          <a:endParaRPr lang="en-GB"/>
        </a:p>
      </dgm:t>
    </dgm:pt>
    <dgm:pt modelId="{22C63530-A1CA-40D1-9DD4-64ADE96E6291}" type="sibTrans" cxnId="{0BA4ED9D-C1D0-4EA4-BECE-27C9F53386D5}">
      <dgm:prSet/>
      <dgm:spPr/>
      <dgm:t>
        <a:bodyPr/>
        <a:lstStyle/>
        <a:p>
          <a:endParaRPr lang="en-GB"/>
        </a:p>
      </dgm:t>
    </dgm:pt>
    <dgm:pt modelId="{16621E31-72C1-43D8-82EF-6DCB0B3EBAB8}">
      <dgm:prSet phldrT="[Text]"/>
      <dgm:spPr/>
      <dgm:t>
        <a:bodyPr/>
        <a:lstStyle/>
        <a:p>
          <a:r>
            <a:rPr lang="de-DE" smtClean="0"/>
            <a:t>Analysis/Evaluation</a:t>
          </a:r>
          <a:endParaRPr lang="en-GB"/>
        </a:p>
      </dgm:t>
    </dgm:pt>
    <dgm:pt modelId="{EA830564-9DF7-4D02-A088-85EAD479F8B0}" type="parTrans" cxnId="{9798D1F5-6073-4B07-A08D-218F272FD3D4}">
      <dgm:prSet/>
      <dgm:spPr/>
      <dgm:t>
        <a:bodyPr/>
        <a:lstStyle/>
        <a:p>
          <a:endParaRPr lang="en-GB"/>
        </a:p>
      </dgm:t>
    </dgm:pt>
    <dgm:pt modelId="{9CBC4AD9-77A7-40FD-BA9C-8D7843CDC3C9}" type="sibTrans" cxnId="{9798D1F5-6073-4B07-A08D-218F272FD3D4}">
      <dgm:prSet/>
      <dgm:spPr/>
      <dgm:t>
        <a:bodyPr/>
        <a:lstStyle/>
        <a:p>
          <a:endParaRPr lang="en-GB"/>
        </a:p>
      </dgm:t>
    </dgm:pt>
    <dgm:pt modelId="{BA8D6DEF-CF67-4C01-9FA7-3597FEE469DB}">
      <dgm:prSet phldrT="[Text]"/>
      <dgm:spPr/>
      <dgm:t>
        <a:bodyPr/>
        <a:lstStyle/>
        <a:p>
          <a:r>
            <a:rPr lang="de-DE" smtClean="0"/>
            <a:t>Analysis of results</a:t>
          </a:r>
          <a:endParaRPr lang="en-GB"/>
        </a:p>
      </dgm:t>
    </dgm:pt>
    <dgm:pt modelId="{74BCFC42-68CA-4D7B-84A4-3CB6DC88464C}" type="parTrans" cxnId="{7F54AF40-8899-4055-9C91-9E27806B600E}">
      <dgm:prSet/>
      <dgm:spPr/>
      <dgm:t>
        <a:bodyPr/>
        <a:lstStyle/>
        <a:p>
          <a:endParaRPr lang="en-GB"/>
        </a:p>
      </dgm:t>
    </dgm:pt>
    <dgm:pt modelId="{F7B42EBC-3788-4408-ADAA-B358C588ABE5}" type="sibTrans" cxnId="{7F54AF40-8899-4055-9C91-9E27806B600E}">
      <dgm:prSet/>
      <dgm:spPr/>
      <dgm:t>
        <a:bodyPr/>
        <a:lstStyle/>
        <a:p>
          <a:endParaRPr lang="en-GB"/>
        </a:p>
      </dgm:t>
    </dgm:pt>
    <dgm:pt modelId="{6CC43590-4FDD-4B86-AD57-A8548D65E9C2}">
      <dgm:prSet phldrT="[Text]"/>
      <dgm:spPr/>
      <dgm:t>
        <a:bodyPr/>
        <a:lstStyle/>
        <a:p>
          <a:r>
            <a:rPr lang="de-DE" smtClean="0"/>
            <a:t>Design evaluation</a:t>
          </a:r>
          <a:endParaRPr lang="en-GB"/>
        </a:p>
      </dgm:t>
    </dgm:pt>
    <dgm:pt modelId="{C3948642-840A-4641-B951-1F7A0B12B9EB}" type="parTrans" cxnId="{7FC155D3-BA3D-4952-8CAF-D252D2265B4A}">
      <dgm:prSet/>
      <dgm:spPr/>
      <dgm:t>
        <a:bodyPr/>
        <a:lstStyle/>
        <a:p>
          <a:endParaRPr lang="en-GB"/>
        </a:p>
      </dgm:t>
    </dgm:pt>
    <dgm:pt modelId="{A410D158-016F-47CD-A680-196FFA0EE7E6}" type="sibTrans" cxnId="{7FC155D3-BA3D-4952-8CAF-D252D2265B4A}">
      <dgm:prSet/>
      <dgm:spPr/>
      <dgm:t>
        <a:bodyPr/>
        <a:lstStyle/>
        <a:p>
          <a:endParaRPr lang="en-GB"/>
        </a:p>
      </dgm:t>
    </dgm:pt>
    <dgm:pt modelId="{0038A6F4-C192-4B17-B75F-3711D7B86C85}">
      <dgm:prSet phldrT="[Text]"/>
      <dgm:spPr/>
      <dgm:t>
        <a:bodyPr/>
        <a:lstStyle/>
        <a:p>
          <a:r>
            <a:rPr lang="de-DE" smtClean="0"/>
            <a:t>Digitization</a:t>
          </a:r>
          <a:endParaRPr lang="en-GB"/>
        </a:p>
      </dgm:t>
    </dgm:pt>
    <dgm:pt modelId="{36430925-6E5C-4FE8-B579-AF26BBDF511C}" type="parTrans" cxnId="{AFA5B50C-AB74-470B-9FFB-F8057F52CA9C}">
      <dgm:prSet/>
      <dgm:spPr/>
      <dgm:t>
        <a:bodyPr/>
        <a:lstStyle/>
        <a:p>
          <a:endParaRPr lang="en-GB"/>
        </a:p>
      </dgm:t>
    </dgm:pt>
    <dgm:pt modelId="{0164A299-223E-4710-95DA-3B186B9535D1}" type="sibTrans" cxnId="{AFA5B50C-AB74-470B-9FFB-F8057F52CA9C}">
      <dgm:prSet/>
      <dgm:spPr/>
      <dgm:t>
        <a:bodyPr/>
        <a:lstStyle/>
        <a:p>
          <a:endParaRPr lang="en-GB"/>
        </a:p>
      </dgm:t>
    </dgm:pt>
    <dgm:pt modelId="{D5225484-139A-4605-8819-E4B3CB4C75E0}">
      <dgm:prSet phldrT="[Text]"/>
      <dgm:spPr/>
      <dgm:t>
        <a:bodyPr/>
        <a:lstStyle/>
        <a:p>
          <a:r>
            <a:rPr lang="de-DE" smtClean="0"/>
            <a:t>Accuracy vs. Efficiency</a:t>
          </a:r>
          <a:endParaRPr lang="en-GB"/>
        </a:p>
      </dgm:t>
    </dgm:pt>
    <dgm:pt modelId="{BEF92944-E6EA-40EA-A9EF-DCCA603CBF3A}" type="parTrans" cxnId="{434F46BC-E10A-494D-9655-5129B2CB5AED}">
      <dgm:prSet/>
      <dgm:spPr/>
      <dgm:t>
        <a:bodyPr/>
        <a:lstStyle/>
        <a:p>
          <a:endParaRPr lang="en-GB"/>
        </a:p>
      </dgm:t>
    </dgm:pt>
    <dgm:pt modelId="{6F9C6948-8EFA-4FFF-9F6F-4900FFB0938E}" type="sibTrans" cxnId="{434F46BC-E10A-494D-9655-5129B2CB5AED}">
      <dgm:prSet/>
      <dgm:spPr/>
      <dgm:t>
        <a:bodyPr/>
        <a:lstStyle/>
        <a:p>
          <a:endParaRPr lang="en-GB"/>
        </a:p>
      </dgm:t>
    </dgm:pt>
    <dgm:pt modelId="{9E3B7D60-9E04-4346-AA06-61A97DF95EB2}" type="pres">
      <dgm:prSet presAssocID="{EC78275D-81AA-4FCF-A2AC-F8B41023C1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11E1452-5B1A-4964-95C6-65F94FCD4C20}" type="pres">
      <dgm:prSet presAssocID="{16621E31-72C1-43D8-82EF-6DCB0B3EBAB8}" presName="boxAndChildren" presStyleCnt="0"/>
      <dgm:spPr/>
    </dgm:pt>
    <dgm:pt modelId="{FFA27567-9CFF-4EE9-BFE6-24C26CD28965}" type="pres">
      <dgm:prSet presAssocID="{16621E31-72C1-43D8-82EF-6DCB0B3EBAB8}" presName="parentTextBox" presStyleLbl="node1" presStyleIdx="0" presStyleCnt="3"/>
      <dgm:spPr/>
      <dgm:t>
        <a:bodyPr/>
        <a:lstStyle/>
        <a:p>
          <a:endParaRPr lang="en-GB"/>
        </a:p>
      </dgm:t>
    </dgm:pt>
    <dgm:pt modelId="{41E304E2-B496-4D84-B070-55148CC8580A}" type="pres">
      <dgm:prSet presAssocID="{16621E31-72C1-43D8-82EF-6DCB0B3EBAB8}" presName="entireBox" presStyleLbl="node1" presStyleIdx="0" presStyleCnt="3"/>
      <dgm:spPr/>
      <dgm:t>
        <a:bodyPr/>
        <a:lstStyle/>
        <a:p>
          <a:endParaRPr lang="en-GB"/>
        </a:p>
      </dgm:t>
    </dgm:pt>
    <dgm:pt modelId="{0315DE66-ECDE-49CC-A320-5F46E550AA33}" type="pres">
      <dgm:prSet presAssocID="{16621E31-72C1-43D8-82EF-6DCB0B3EBAB8}" presName="descendantBox" presStyleCnt="0"/>
      <dgm:spPr/>
    </dgm:pt>
    <dgm:pt modelId="{C4437271-6C2F-4987-B940-FAD2432CB146}" type="pres">
      <dgm:prSet presAssocID="{BA8D6DEF-CF67-4C01-9FA7-3597FEE469DB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CB1040-85A2-46D0-A9A3-3867890BDAF8}" type="pres">
      <dgm:prSet presAssocID="{6CC43590-4FDD-4B86-AD57-A8548D65E9C2}" presName="childTextBox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0DA02C-FB85-46AD-99D2-ACEE9CB8F4F2}" type="pres">
      <dgm:prSet presAssocID="{5AE53444-9A02-4E63-8C19-D708B5902768}" presName="sp" presStyleCnt="0"/>
      <dgm:spPr/>
    </dgm:pt>
    <dgm:pt modelId="{DBA41CA3-FDBB-4875-8DD5-D3715EDDF7C5}" type="pres">
      <dgm:prSet presAssocID="{A14B5C44-56AC-4C58-8D96-F9CB79C02B90}" presName="arrowAndChildren" presStyleCnt="0"/>
      <dgm:spPr/>
    </dgm:pt>
    <dgm:pt modelId="{50B8116A-76C2-4D54-8578-A3BFEA0014A8}" type="pres">
      <dgm:prSet presAssocID="{A14B5C44-56AC-4C58-8D96-F9CB79C02B90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F6B0ACA0-78AD-4DC0-8EAA-CE30FD3A7AB9}" type="pres">
      <dgm:prSet presAssocID="{A14B5C44-56AC-4C58-8D96-F9CB79C02B90}" presName="arrow" presStyleLbl="node1" presStyleIdx="1" presStyleCnt="3"/>
      <dgm:spPr/>
      <dgm:t>
        <a:bodyPr/>
        <a:lstStyle/>
        <a:p>
          <a:endParaRPr lang="en-GB"/>
        </a:p>
      </dgm:t>
    </dgm:pt>
    <dgm:pt modelId="{E004D585-FB98-4E32-9050-6CF5F2B8050E}" type="pres">
      <dgm:prSet presAssocID="{A14B5C44-56AC-4C58-8D96-F9CB79C02B90}" presName="descendantArrow" presStyleCnt="0"/>
      <dgm:spPr/>
    </dgm:pt>
    <dgm:pt modelId="{C31D55A8-4E7C-44CF-8B95-81CECC99405F}" type="pres">
      <dgm:prSet presAssocID="{387B3240-8E8D-4B36-88B7-73A050D7C762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36A59D-86C2-4E9C-9867-9CDC8AB2192D}" type="pres">
      <dgm:prSet presAssocID="{C3E152C7-5319-4638-8D32-1CCCA9D39F54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BE95B8-33B2-4C8F-A0B8-E1A31A863D16}" type="pres">
      <dgm:prSet presAssocID="{D5225484-139A-4605-8819-E4B3CB4C75E0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01EEE19-4E4E-4DEE-925D-6526C2EFB67B}" type="pres">
      <dgm:prSet presAssocID="{19DA6FFD-4489-4EF0-B87C-F3EE43C7F426}" presName="sp" presStyleCnt="0"/>
      <dgm:spPr/>
    </dgm:pt>
    <dgm:pt modelId="{8E17E6E3-1F34-4C5E-B19F-22C75B2E4906}" type="pres">
      <dgm:prSet presAssocID="{76C96054-FE38-49B8-8D1A-CA8B07F24321}" presName="arrowAndChildren" presStyleCnt="0"/>
      <dgm:spPr/>
    </dgm:pt>
    <dgm:pt modelId="{C1FCD993-26FE-4C78-BEF1-52CFC78165C3}" type="pres">
      <dgm:prSet presAssocID="{76C96054-FE38-49B8-8D1A-CA8B07F24321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016B9BFA-AA2E-46D2-A295-92952FF873C1}" type="pres">
      <dgm:prSet presAssocID="{76C96054-FE38-49B8-8D1A-CA8B07F24321}" presName="arrow" presStyleLbl="node1" presStyleIdx="2" presStyleCnt="3"/>
      <dgm:spPr/>
      <dgm:t>
        <a:bodyPr/>
        <a:lstStyle/>
        <a:p>
          <a:endParaRPr lang="en-GB"/>
        </a:p>
      </dgm:t>
    </dgm:pt>
    <dgm:pt modelId="{8C2FD289-DEFF-4307-BB85-B16CD7DB837E}" type="pres">
      <dgm:prSet presAssocID="{76C96054-FE38-49B8-8D1A-CA8B07F24321}" presName="descendantArrow" presStyleCnt="0"/>
      <dgm:spPr/>
    </dgm:pt>
    <dgm:pt modelId="{DC616728-C29C-4EAC-81EA-96697C17DDB1}" type="pres">
      <dgm:prSet presAssocID="{E2D3F85C-44E5-44A3-A970-7D993D28913F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3D9620E-E95C-4D6E-84B7-090D1D475722}" type="pres">
      <dgm:prSet presAssocID="{DF53CD50-06E8-4FBC-BCFB-CA62A6A5B7E7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A78A91-D8B7-48DF-BFD3-7E2ED5C96567}" type="pres">
      <dgm:prSet presAssocID="{0038A6F4-C192-4B17-B75F-3711D7B86C85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99BF460-3A49-45EE-96E1-81EF6CA1F5B1}" srcId="{EC78275D-81AA-4FCF-A2AC-F8B41023C17F}" destId="{76C96054-FE38-49B8-8D1A-CA8B07F24321}" srcOrd="0" destOrd="0" parTransId="{E4331591-FBFC-4656-9DE5-3EC137C03E18}" sibTransId="{19DA6FFD-4489-4EF0-B87C-F3EE43C7F426}"/>
    <dgm:cxn modelId="{9798D1F5-6073-4B07-A08D-218F272FD3D4}" srcId="{EC78275D-81AA-4FCF-A2AC-F8B41023C17F}" destId="{16621E31-72C1-43D8-82EF-6DCB0B3EBAB8}" srcOrd="2" destOrd="0" parTransId="{EA830564-9DF7-4D02-A088-85EAD479F8B0}" sibTransId="{9CBC4AD9-77A7-40FD-BA9C-8D7843CDC3C9}"/>
    <dgm:cxn modelId="{7F54AF40-8899-4055-9C91-9E27806B600E}" srcId="{16621E31-72C1-43D8-82EF-6DCB0B3EBAB8}" destId="{BA8D6DEF-CF67-4C01-9FA7-3597FEE469DB}" srcOrd="0" destOrd="0" parTransId="{74BCFC42-68CA-4D7B-84A4-3CB6DC88464C}" sibTransId="{F7B42EBC-3788-4408-ADAA-B358C588ABE5}"/>
    <dgm:cxn modelId="{A5392870-8035-4AF3-B570-90EE86277601}" type="presOf" srcId="{E2D3F85C-44E5-44A3-A970-7D993D28913F}" destId="{DC616728-C29C-4EAC-81EA-96697C17DDB1}" srcOrd="0" destOrd="0" presId="urn:microsoft.com/office/officeart/2005/8/layout/process4"/>
    <dgm:cxn modelId="{817D5529-5427-4BA6-AD91-B8EEBEE91F0B}" type="presOf" srcId="{EC78275D-81AA-4FCF-A2AC-F8B41023C17F}" destId="{9E3B7D60-9E04-4346-AA06-61A97DF95EB2}" srcOrd="0" destOrd="0" presId="urn:microsoft.com/office/officeart/2005/8/layout/process4"/>
    <dgm:cxn modelId="{C4083FB9-068A-4679-BBCF-F1A183F9011E}" type="presOf" srcId="{387B3240-8E8D-4B36-88B7-73A050D7C762}" destId="{C31D55A8-4E7C-44CF-8B95-81CECC99405F}" srcOrd="0" destOrd="0" presId="urn:microsoft.com/office/officeart/2005/8/layout/process4"/>
    <dgm:cxn modelId="{434F46BC-E10A-494D-9655-5129B2CB5AED}" srcId="{A14B5C44-56AC-4C58-8D96-F9CB79C02B90}" destId="{D5225484-139A-4605-8819-E4B3CB4C75E0}" srcOrd="2" destOrd="0" parTransId="{BEF92944-E6EA-40EA-A9EF-DCCA603CBF3A}" sibTransId="{6F9C6948-8EFA-4FFF-9F6F-4900FFB0938E}"/>
    <dgm:cxn modelId="{AE300937-2BD3-4778-B2A3-894ADADEFBAA}" type="presOf" srcId="{A14B5C44-56AC-4C58-8D96-F9CB79C02B90}" destId="{50B8116A-76C2-4D54-8578-A3BFEA0014A8}" srcOrd="0" destOrd="0" presId="urn:microsoft.com/office/officeart/2005/8/layout/process4"/>
    <dgm:cxn modelId="{0BA4ED9D-C1D0-4EA4-BECE-27C9F53386D5}" srcId="{A14B5C44-56AC-4C58-8D96-F9CB79C02B90}" destId="{C3E152C7-5319-4638-8D32-1CCCA9D39F54}" srcOrd="1" destOrd="0" parTransId="{43C9311A-6799-440D-A569-DF98C83ABFE3}" sibTransId="{22C63530-A1CA-40D1-9DD4-64ADE96E6291}"/>
    <dgm:cxn modelId="{A43FA236-190D-4EE3-9593-5C1D0E6E3D98}" type="presOf" srcId="{16621E31-72C1-43D8-82EF-6DCB0B3EBAB8}" destId="{41E304E2-B496-4D84-B070-55148CC8580A}" srcOrd="1" destOrd="0" presId="urn:microsoft.com/office/officeart/2005/8/layout/process4"/>
    <dgm:cxn modelId="{935FA5D9-5595-495E-8245-783123C1547A}" type="presOf" srcId="{D5225484-139A-4605-8819-E4B3CB4C75E0}" destId="{4DBE95B8-33B2-4C8F-A0B8-E1A31A863D16}" srcOrd="0" destOrd="0" presId="urn:microsoft.com/office/officeart/2005/8/layout/process4"/>
    <dgm:cxn modelId="{ED4EF6E5-15F4-47A1-89A4-443AAAD8124C}" type="presOf" srcId="{6CC43590-4FDD-4B86-AD57-A8548D65E9C2}" destId="{FECB1040-85A2-46D0-A9A3-3867890BDAF8}" srcOrd="0" destOrd="0" presId="urn:microsoft.com/office/officeart/2005/8/layout/process4"/>
    <dgm:cxn modelId="{ABB7696A-37B6-4614-9BB1-303E3F42089E}" type="presOf" srcId="{76C96054-FE38-49B8-8D1A-CA8B07F24321}" destId="{C1FCD993-26FE-4C78-BEF1-52CFC78165C3}" srcOrd="0" destOrd="0" presId="urn:microsoft.com/office/officeart/2005/8/layout/process4"/>
    <dgm:cxn modelId="{0D75E1A4-0935-4E34-B9C5-C159F340341D}" type="presOf" srcId="{C3E152C7-5319-4638-8D32-1CCCA9D39F54}" destId="{F736A59D-86C2-4E9C-9867-9CDC8AB2192D}" srcOrd="0" destOrd="0" presId="urn:microsoft.com/office/officeart/2005/8/layout/process4"/>
    <dgm:cxn modelId="{883214B9-0EC1-4BEE-A22C-86861FA359B6}" srcId="{76C96054-FE38-49B8-8D1A-CA8B07F24321}" destId="{E2D3F85C-44E5-44A3-A970-7D993D28913F}" srcOrd="0" destOrd="0" parTransId="{3927348E-14C6-417C-BE50-F828878D6A21}" sibTransId="{100CD60C-99E3-465A-95BF-5836139159DD}"/>
    <dgm:cxn modelId="{7FC155D3-BA3D-4952-8CAF-D252D2265B4A}" srcId="{16621E31-72C1-43D8-82EF-6DCB0B3EBAB8}" destId="{6CC43590-4FDD-4B86-AD57-A8548D65E9C2}" srcOrd="1" destOrd="0" parTransId="{C3948642-840A-4641-B951-1F7A0B12B9EB}" sibTransId="{A410D158-016F-47CD-A680-196FFA0EE7E6}"/>
    <dgm:cxn modelId="{D84C30A5-0CEE-41BA-B132-8F34C0E537E1}" type="presOf" srcId="{DF53CD50-06E8-4FBC-BCFB-CA62A6A5B7E7}" destId="{83D9620E-E95C-4D6E-84B7-090D1D475722}" srcOrd="0" destOrd="0" presId="urn:microsoft.com/office/officeart/2005/8/layout/process4"/>
    <dgm:cxn modelId="{AFA5B50C-AB74-470B-9FFB-F8057F52CA9C}" srcId="{76C96054-FE38-49B8-8D1A-CA8B07F24321}" destId="{0038A6F4-C192-4B17-B75F-3711D7B86C85}" srcOrd="2" destOrd="0" parTransId="{36430925-6E5C-4FE8-B579-AF26BBDF511C}" sibTransId="{0164A299-223E-4710-95DA-3B186B9535D1}"/>
    <dgm:cxn modelId="{C9852FB3-EE7F-4683-853C-169C39ABC828}" type="presOf" srcId="{A14B5C44-56AC-4C58-8D96-F9CB79C02B90}" destId="{F6B0ACA0-78AD-4DC0-8EAA-CE30FD3A7AB9}" srcOrd="1" destOrd="0" presId="urn:microsoft.com/office/officeart/2005/8/layout/process4"/>
    <dgm:cxn modelId="{EC1743B8-405F-4C92-835C-CDDED66E1411}" srcId="{A14B5C44-56AC-4C58-8D96-F9CB79C02B90}" destId="{387B3240-8E8D-4B36-88B7-73A050D7C762}" srcOrd="0" destOrd="0" parTransId="{90540E69-5F5C-461E-9889-D6627EB00050}" sibTransId="{73080E54-F584-4452-9D91-B9AB626684E8}"/>
    <dgm:cxn modelId="{1CEDB295-E381-447E-ABFC-E3CCFF98A3B9}" type="presOf" srcId="{16621E31-72C1-43D8-82EF-6DCB0B3EBAB8}" destId="{FFA27567-9CFF-4EE9-BFE6-24C26CD28965}" srcOrd="0" destOrd="0" presId="urn:microsoft.com/office/officeart/2005/8/layout/process4"/>
    <dgm:cxn modelId="{43D151A7-205F-4EE8-B342-3E331CAD22C0}" type="presOf" srcId="{BA8D6DEF-CF67-4C01-9FA7-3597FEE469DB}" destId="{C4437271-6C2F-4987-B940-FAD2432CB146}" srcOrd="0" destOrd="0" presId="urn:microsoft.com/office/officeart/2005/8/layout/process4"/>
    <dgm:cxn modelId="{D1D8A4B9-DA9B-4944-8C7D-5496929D5DDB}" srcId="{EC78275D-81AA-4FCF-A2AC-F8B41023C17F}" destId="{A14B5C44-56AC-4C58-8D96-F9CB79C02B90}" srcOrd="1" destOrd="0" parTransId="{A58561D4-9B3E-492F-AF9D-C198528AEF1E}" sibTransId="{5AE53444-9A02-4E63-8C19-D708B5902768}"/>
    <dgm:cxn modelId="{3C6395B3-F490-4A90-913B-A2CD032BBFF8}" type="presOf" srcId="{0038A6F4-C192-4B17-B75F-3711D7B86C85}" destId="{D1A78A91-D8B7-48DF-BFD3-7E2ED5C96567}" srcOrd="0" destOrd="0" presId="urn:microsoft.com/office/officeart/2005/8/layout/process4"/>
    <dgm:cxn modelId="{E4275E72-5009-446D-81C8-939429C0F345}" type="presOf" srcId="{76C96054-FE38-49B8-8D1A-CA8B07F24321}" destId="{016B9BFA-AA2E-46D2-A295-92952FF873C1}" srcOrd="1" destOrd="0" presId="urn:microsoft.com/office/officeart/2005/8/layout/process4"/>
    <dgm:cxn modelId="{897717E6-8C2D-404A-B897-2A762E378FB5}" srcId="{76C96054-FE38-49B8-8D1A-CA8B07F24321}" destId="{DF53CD50-06E8-4FBC-BCFB-CA62A6A5B7E7}" srcOrd="1" destOrd="0" parTransId="{689E8AAE-5197-47A7-B16A-7E9A0B2105DF}" sibTransId="{9DEB58BC-36D5-41D1-8F55-8823E0B968AA}"/>
    <dgm:cxn modelId="{B7C288FE-FFDD-43C7-AF68-609AE8160F29}" type="presParOf" srcId="{9E3B7D60-9E04-4346-AA06-61A97DF95EB2}" destId="{F11E1452-5B1A-4964-95C6-65F94FCD4C20}" srcOrd="0" destOrd="0" presId="urn:microsoft.com/office/officeart/2005/8/layout/process4"/>
    <dgm:cxn modelId="{32AA103C-30D6-438A-A2E9-9096ADE3F827}" type="presParOf" srcId="{F11E1452-5B1A-4964-95C6-65F94FCD4C20}" destId="{FFA27567-9CFF-4EE9-BFE6-24C26CD28965}" srcOrd="0" destOrd="0" presId="urn:microsoft.com/office/officeart/2005/8/layout/process4"/>
    <dgm:cxn modelId="{D7EF905C-FB77-4892-8036-FA7AF027B713}" type="presParOf" srcId="{F11E1452-5B1A-4964-95C6-65F94FCD4C20}" destId="{41E304E2-B496-4D84-B070-55148CC8580A}" srcOrd="1" destOrd="0" presId="urn:microsoft.com/office/officeart/2005/8/layout/process4"/>
    <dgm:cxn modelId="{14BCBBC8-AF0C-4A90-9651-E9272DF2316E}" type="presParOf" srcId="{F11E1452-5B1A-4964-95C6-65F94FCD4C20}" destId="{0315DE66-ECDE-49CC-A320-5F46E550AA33}" srcOrd="2" destOrd="0" presId="urn:microsoft.com/office/officeart/2005/8/layout/process4"/>
    <dgm:cxn modelId="{629EC13C-91C4-4E69-AE9F-E4DEC430CCE9}" type="presParOf" srcId="{0315DE66-ECDE-49CC-A320-5F46E550AA33}" destId="{C4437271-6C2F-4987-B940-FAD2432CB146}" srcOrd="0" destOrd="0" presId="urn:microsoft.com/office/officeart/2005/8/layout/process4"/>
    <dgm:cxn modelId="{535D1448-E645-412B-97C8-59AA564C2630}" type="presParOf" srcId="{0315DE66-ECDE-49CC-A320-5F46E550AA33}" destId="{FECB1040-85A2-46D0-A9A3-3867890BDAF8}" srcOrd="1" destOrd="0" presId="urn:microsoft.com/office/officeart/2005/8/layout/process4"/>
    <dgm:cxn modelId="{97F5F866-AFD3-4CF3-8803-B0523990C01F}" type="presParOf" srcId="{9E3B7D60-9E04-4346-AA06-61A97DF95EB2}" destId="{930DA02C-FB85-46AD-99D2-ACEE9CB8F4F2}" srcOrd="1" destOrd="0" presId="urn:microsoft.com/office/officeart/2005/8/layout/process4"/>
    <dgm:cxn modelId="{33526DEB-865A-4C9B-B5B9-62FF91DD9F73}" type="presParOf" srcId="{9E3B7D60-9E04-4346-AA06-61A97DF95EB2}" destId="{DBA41CA3-FDBB-4875-8DD5-D3715EDDF7C5}" srcOrd="2" destOrd="0" presId="urn:microsoft.com/office/officeart/2005/8/layout/process4"/>
    <dgm:cxn modelId="{DA457824-6866-402E-83A8-052FBACA4009}" type="presParOf" srcId="{DBA41CA3-FDBB-4875-8DD5-D3715EDDF7C5}" destId="{50B8116A-76C2-4D54-8578-A3BFEA0014A8}" srcOrd="0" destOrd="0" presId="urn:microsoft.com/office/officeart/2005/8/layout/process4"/>
    <dgm:cxn modelId="{DFFEBF5F-898C-41EF-B99C-7AC8B696AAF3}" type="presParOf" srcId="{DBA41CA3-FDBB-4875-8DD5-D3715EDDF7C5}" destId="{F6B0ACA0-78AD-4DC0-8EAA-CE30FD3A7AB9}" srcOrd="1" destOrd="0" presId="urn:microsoft.com/office/officeart/2005/8/layout/process4"/>
    <dgm:cxn modelId="{823E31F2-7337-4F8A-87C7-CE6154F9BAAF}" type="presParOf" srcId="{DBA41CA3-FDBB-4875-8DD5-D3715EDDF7C5}" destId="{E004D585-FB98-4E32-9050-6CF5F2B8050E}" srcOrd="2" destOrd="0" presId="urn:microsoft.com/office/officeart/2005/8/layout/process4"/>
    <dgm:cxn modelId="{9F0E950D-EA1F-4F9D-99CE-8451D379C5C7}" type="presParOf" srcId="{E004D585-FB98-4E32-9050-6CF5F2B8050E}" destId="{C31D55A8-4E7C-44CF-8B95-81CECC99405F}" srcOrd="0" destOrd="0" presId="urn:microsoft.com/office/officeart/2005/8/layout/process4"/>
    <dgm:cxn modelId="{D872B85D-6CB9-47CD-A263-50CBFFB0AA67}" type="presParOf" srcId="{E004D585-FB98-4E32-9050-6CF5F2B8050E}" destId="{F736A59D-86C2-4E9C-9867-9CDC8AB2192D}" srcOrd="1" destOrd="0" presId="urn:microsoft.com/office/officeart/2005/8/layout/process4"/>
    <dgm:cxn modelId="{FF94F5CB-5E2A-4A1B-B085-2322B404877C}" type="presParOf" srcId="{E004D585-FB98-4E32-9050-6CF5F2B8050E}" destId="{4DBE95B8-33B2-4C8F-A0B8-E1A31A863D16}" srcOrd="2" destOrd="0" presId="urn:microsoft.com/office/officeart/2005/8/layout/process4"/>
    <dgm:cxn modelId="{1B94DB72-9171-4463-A2FE-A71EC9F32BC5}" type="presParOf" srcId="{9E3B7D60-9E04-4346-AA06-61A97DF95EB2}" destId="{801EEE19-4E4E-4DEE-925D-6526C2EFB67B}" srcOrd="3" destOrd="0" presId="urn:microsoft.com/office/officeart/2005/8/layout/process4"/>
    <dgm:cxn modelId="{3C050876-F975-4DE5-804D-23883E4C396E}" type="presParOf" srcId="{9E3B7D60-9E04-4346-AA06-61A97DF95EB2}" destId="{8E17E6E3-1F34-4C5E-B19F-22C75B2E4906}" srcOrd="4" destOrd="0" presId="urn:microsoft.com/office/officeart/2005/8/layout/process4"/>
    <dgm:cxn modelId="{0E9A36FC-8A2A-43D9-837A-2A2E176A9FBD}" type="presParOf" srcId="{8E17E6E3-1F34-4C5E-B19F-22C75B2E4906}" destId="{C1FCD993-26FE-4C78-BEF1-52CFC78165C3}" srcOrd="0" destOrd="0" presId="urn:microsoft.com/office/officeart/2005/8/layout/process4"/>
    <dgm:cxn modelId="{A7D8303C-838E-4D4E-B448-AE1C63439267}" type="presParOf" srcId="{8E17E6E3-1F34-4C5E-B19F-22C75B2E4906}" destId="{016B9BFA-AA2E-46D2-A295-92952FF873C1}" srcOrd="1" destOrd="0" presId="urn:microsoft.com/office/officeart/2005/8/layout/process4"/>
    <dgm:cxn modelId="{E8F686C3-8630-4B96-A6FD-817C81108B9E}" type="presParOf" srcId="{8E17E6E3-1F34-4C5E-B19F-22C75B2E4906}" destId="{8C2FD289-DEFF-4307-BB85-B16CD7DB837E}" srcOrd="2" destOrd="0" presId="urn:microsoft.com/office/officeart/2005/8/layout/process4"/>
    <dgm:cxn modelId="{8C3C9199-4BEC-435A-9C7D-5BC818427CBF}" type="presParOf" srcId="{8C2FD289-DEFF-4307-BB85-B16CD7DB837E}" destId="{DC616728-C29C-4EAC-81EA-96697C17DDB1}" srcOrd="0" destOrd="0" presId="urn:microsoft.com/office/officeart/2005/8/layout/process4"/>
    <dgm:cxn modelId="{0A131DCD-63FD-4AB8-B798-7154383C58FD}" type="presParOf" srcId="{8C2FD289-DEFF-4307-BB85-B16CD7DB837E}" destId="{83D9620E-E95C-4D6E-84B7-090D1D475722}" srcOrd="1" destOrd="0" presId="urn:microsoft.com/office/officeart/2005/8/layout/process4"/>
    <dgm:cxn modelId="{F71C4012-7BAC-43C0-AA45-2DF33C0C9DB8}" type="presParOf" srcId="{8C2FD289-DEFF-4307-BB85-B16CD7DB837E}" destId="{D1A78A91-D8B7-48DF-BFD3-7E2ED5C96567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304E2-B496-4D84-B070-55148CC8580A}">
      <dsp:nvSpPr>
        <dsp:cNvPr id="0" name=""/>
        <dsp:cNvSpPr/>
      </dsp:nvSpPr>
      <dsp:spPr>
        <a:xfrm>
          <a:off x="0" y="2866687"/>
          <a:ext cx="5712408" cy="94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Analysis/Evaluation</a:t>
          </a:r>
          <a:endParaRPr lang="en-GB" sz="1800" kern="1200"/>
        </a:p>
      </dsp:txBody>
      <dsp:txXfrm>
        <a:off x="0" y="2866687"/>
        <a:ext cx="5712408" cy="508091"/>
      </dsp:txXfrm>
    </dsp:sp>
    <dsp:sp modelId="{C4437271-6C2F-4987-B940-FAD2432CB146}">
      <dsp:nvSpPr>
        <dsp:cNvPr id="0" name=""/>
        <dsp:cNvSpPr/>
      </dsp:nvSpPr>
      <dsp:spPr>
        <a:xfrm>
          <a:off x="0" y="3355961"/>
          <a:ext cx="2856203" cy="4328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Analysis of results</a:t>
          </a:r>
          <a:endParaRPr lang="en-GB" sz="1400" kern="1200"/>
        </a:p>
      </dsp:txBody>
      <dsp:txXfrm>
        <a:off x="0" y="3355961"/>
        <a:ext cx="2856203" cy="432819"/>
      </dsp:txXfrm>
    </dsp:sp>
    <dsp:sp modelId="{FECB1040-85A2-46D0-A9A3-3867890BDAF8}">
      <dsp:nvSpPr>
        <dsp:cNvPr id="0" name=""/>
        <dsp:cNvSpPr/>
      </dsp:nvSpPr>
      <dsp:spPr>
        <a:xfrm>
          <a:off x="2856204" y="3355961"/>
          <a:ext cx="2856203" cy="4328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Design evaluation</a:t>
          </a:r>
          <a:endParaRPr lang="en-GB" sz="1400" kern="1200"/>
        </a:p>
      </dsp:txBody>
      <dsp:txXfrm>
        <a:off x="2856204" y="3355961"/>
        <a:ext cx="2856203" cy="432819"/>
      </dsp:txXfrm>
    </dsp:sp>
    <dsp:sp modelId="{F6B0ACA0-78AD-4DC0-8EAA-CE30FD3A7AB9}">
      <dsp:nvSpPr>
        <dsp:cNvPr id="0" name=""/>
        <dsp:cNvSpPr/>
      </dsp:nvSpPr>
      <dsp:spPr>
        <a:xfrm rot="10800000">
          <a:off x="0" y="1433680"/>
          <a:ext cx="5712408" cy="14471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Calculation/Simulation</a:t>
          </a:r>
          <a:endParaRPr lang="en-GB" sz="1800" kern="1200"/>
        </a:p>
      </dsp:txBody>
      <dsp:txXfrm rot="-10800000">
        <a:off x="0" y="1433680"/>
        <a:ext cx="5712408" cy="507939"/>
      </dsp:txXfrm>
    </dsp:sp>
    <dsp:sp modelId="{C31D55A8-4E7C-44CF-8B95-81CECC99405F}">
      <dsp:nvSpPr>
        <dsp:cNvPr id="0" name=""/>
        <dsp:cNvSpPr/>
      </dsp:nvSpPr>
      <dsp:spPr>
        <a:xfrm>
          <a:off x="2789" y="1941620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Computer aided simulations</a:t>
          </a:r>
          <a:endParaRPr lang="en-GB" sz="1400" kern="1200"/>
        </a:p>
      </dsp:txBody>
      <dsp:txXfrm>
        <a:off x="2789" y="1941620"/>
        <a:ext cx="1902276" cy="432689"/>
      </dsp:txXfrm>
    </dsp:sp>
    <dsp:sp modelId="{F736A59D-86C2-4E9C-9867-9CDC8AB2192D}">
      <dsp:nvSpPr>
        <dsp:cNvPr id="0" name=""/>
        <dsp:cNvSpPr/>
      </dsp:nvSpPr>
      <dsp:spPr>
        <a:xfrm>
          <a:off x="1905065" y="1941620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Methodology</a:t>
          </a:r>
          <a:endParaRPr lang="en-GB" sz="1400" kern="1200"/>
        </a:p>
      </dsp:txBody>
      <dsp:txXfrm>
        <a:off x="1905065" y="1941620"/>
        <a:ext cx="1902276" cy="432689"/>
      </dsp:txXfrm>
    </dsp:sp>
    <dsp:sp modelId="{4DBE95B8-33B2-4C8F-A0B8-E1A31A863D16}">
      <dsp:nvSpPr>
        <dsp:cNvPr id="0" name=""/>
        <dsp:cNvSpPr/>
      </dsp:nvSpPr>
      <dsp:spPr>
        <a:xfrm>
          <a:off x="3807342" y="1941620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Accuracy vs. Efficiency</a:t>
          </a:r>
          <a:endParaRPr lang="en-GB" sz="1400" kern="1200"/>
        </a:p>
      </dsp:txBody>
      <dsp:txXfrm>
        <a:off x="3807342" y="1941620"/>
        <a:ext cx="1902276" cy="432689"/>
      </dsp:txXfrm>
    </dsp:sp>
    <dsp:sp modelId="{016B9BFA-AA2E-46D2-A295-92952FF873C1}">
      <dsp:nvSpPr>
        <dsp:cNvPr id="0" name=""/>
        <dsp:cNvSpPr/>
      </dsp:nvSpPr>
      <dsp:spPr>
        <a:xfrm rot="10800000">
          <a:off x="0" y="673"/>
          <a:ext cx="5712408" cy="1447121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/>
            <a:t>Modelling</a:t>
          </a:r>
          <a:endParaRPr lang="en-GB" sz="1800" kern="1200"/>
        </a:p>
      </dsp:txBody>
      <dsp:txXfrm rot="-10800000">
        <a:off x="0" y="673"/>
        <a:ext cx="5712408" cy="507939"/>
      </dsp:txXfrm>
    </dsp:sp>
    <dsp:sp modelId="{DC616728-C29C-4EAC-81EA-96697C17DDB1}">
      <dsp:nvSpPr>
        <dsp:cNvPr id="0" name=""/>
        <dsp:cNvSpPr/>
      </dsp:nvSpPr>
      <dsp:spPr>
        <a:xfrm>
          <a:off x="2789" y="508612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Aims</a:t>
          </a:r>
          <a:endParaRPr lang="en-GB" sz="1400" kern="1200"/>
        </a:p>
      </dsp:txBody>
      <dsp:txXfrm>
        <a:off x="2789" y="508612"/>
        <a:ext cx="1902276" cy="432689"/>
      </dsp:txXfrm>
    </dsp:sp>
    <dsp:sp modelId="{83D9620E-E95C-4D6E-84B7-090D1D475722}">
      <dsp:nvSpPr>
        <dsp:cNvPr id="0" name=""/>
        <dsp:cNvSpPr/>
      </dsp:nvSpPr>
      <dsp:spPr>
        <a:xfrm>
          <a:off x="1905065" y="508612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System design</a:t>
          </a:r>
          <a:endParaRPr lang="en-GB" sz="1400" kern="1200"/>
        </a:p>
      </dsp:txBody>
      <dsp:txXfrm>
        <a:off x="1905065" y="508612"/>
        <a:ext cx="1902276" cy="432689"/>
      </dsp:txXfrm>
    </dsp:sp>
    <dsp:sp modelId="{D1A78A91-D8B7-48DF-BFD3-7E2ED5C96567}">
      <dsp:nvSpPr>
        <dsp:cNvPr id="0" name=""/>
        <dsp:cNvSpPr/>
      </dsp:nvSpPr>
      <dsp:spPr>
        <a:xfrm>
          <a:off x="3807342" y="508612"/>
          <a:ext cx="1902276" cy="4326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smtClean="0"/>
            <a:t>Digitization</a:t>
          </a:r>
          <a:endParaRPr lang="en-GB" sz="1400" kern="1200"/>
        </a:p>
      </dsp:txBody>
      <dsp:txXfrm>
        <a:off x="3807342" y="508612"/>
        <a:ext cx="1902276" cy="432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27A23-44A0-492A-A45B-38998BEE8CE0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B6298-5CB0-4305-AED0-89B0B6F47A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47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3FF48-C6FD-4B7D-AC4B-432D493769D4}" type="datetimeFigureOut">
              <a:rPr lang="de-DE" smtClean="0"/>
              <a:t>11.08.2022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D6383-7BE4-4CDF-ACBF-99CA67189A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19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6383-7BE4-4CDF-ACBF-99CA67189A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08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6383-7BE4-4CDF-ACBF-99CA67189AD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962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6383-7BE4-4CDF-ACBF-99CA67189AD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0362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6383-7BE4-4CDF-ACBF-99CA67189A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41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D6383-7BE4-4CDF-ACBF-99CA67189ADE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82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398643"/>
            <a:ext cx="9144000" cy="28591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822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6390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84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6704"/>
            <a:ext cx="10515600" cy="44802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71141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4752EA9E-F2EC-4909-A6B6-8233E4C8BF2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9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838200" y="6489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T. Bartel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657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80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3577"/>
            <a:ext cx="10515600" cy="44833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368014"/>
          </a:xfrm>
          <a:prstGeom prst="rect">
            <a:avLst/>
          </a:prstGeom>
          <a:solidFill>
            <a:srgbClr val="84B819"/>
          </a:solidFill>
          <a:ln>
            <a:solidFill>
              <a:srgbClr val="84B819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0" y="6489987"/>
            <a:ext cx="12192000" cy="368014"/>
          </a:xfrm>
          <a:prstGeom prst="rect">
            <a:avLst/>
          </a:prstGeom>
          <a:solidFill>
            <a:srgbClr val="84B819"/>
          </a:solidFill>
          <a:ln>
            <a:solidFill>
              <a:srgbClr val="84B81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99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899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4752EA9E-F2EC-4909-A6B6-8233E4C8BF2B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>
          <a:xfrm>
            <a:off x="838200" y="64899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T. Bartel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8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1" r:id="rId2"/>
    <p:sldLayoutId id="2147483650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tags" Target="../tags/tag34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46.png"/><Relationship Id="rId5" Type="http://schemas.openxmlformats.org/officeDocument/2006/relationships/tags" Target="../tags/tag36.xml"/><Relationship Id="rId10" Type="http://schemas.openxmlformats.org/officeDocument/2006/relationships/image" Target="../media/image45.png"/><Relationship Id="rId4" Type="http://schemas.openxmlformats.org/officeDocument/2006/relationships/tags" Target="../tags/tag35.xml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3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2.png"/><Relationship Id="rId5" Type="http://schemas.openxmlformats.org/officeDocument/2006/relationships/tags" Target="../tags/tag41.xml"/><Relationship Id="rId10" Type="http://schemas.openxmlformats.org/officeDocument/2006/relationships/image" Target="../media/image51.png"/><Relationship Id="rId4" Type="http://schemas.openxmlformats.org/officeDocument/2006/relationships/tags" Target="../tags/tag40.xml"/><Relationship Id="rId9" Type="http://schemas.openxmlformats.org/officeDocument/2006/relationships/image" Target="../media/image50.pn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tags" Target="../tags/tag45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59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image" Target="../media/image58.png"/><Relationship Id="rId5" Type="http://schemas.openxmlformats.org/officeDocument/2006/relationships/tags" Target="../tags/tag47.xml"/><Relationship Id="rId10" Type="http://schemas.openxmlformats.org/officeDocument/2006/relationships/image" Target="../media/image57.png"/><Relationship Id="rId4" Type="http://schemas.openxmlformats.org/officeDocument/2006/relationships/tags" Target="../tags/tag46.xml"/><Relationship Id="rId9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tags" Target="../tags/tag51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6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64.png"/><Relationship Id="rId5" Type="http://schemas.openxmlformats.org/officeDocument/2006/relationships/tags" Target="../tags/tag53.xml"/><Relationship Id="rId10" Type="http://schemas.openxmlformats.org/officeDocument/2006/relationships/image" Target="../media/image63.png"/><Relationship Id="rId4" Type="http://schemas.openxmlformats.org/officeDocument/2006/relationships/tags" Target="../tags/tag52.xml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5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10" Type="http://schemas.openxmlformats.org/officeDocument/2006/relationships/image" Target="../media/image69.png"/><Relationship Id="rId4" Type="http://schemas.openxmlformats.org/officeDocument/2006/relationships/image" Target="../media/image1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diagramDrawing" Target="../diagrams/drawing1.xml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12" Type="http://schemas.openxmlformats.org/officeDocument/2006/relationships/diagramColors" Target="../diagrams/colors1.xml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3.xml"/><Relationship Id="rId11" Type="http://schemas.openxmlformats.org/officeDocument/2006/relationships/diagramQuickStyle" Target="../diagrams/quickStyle1.xml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diagramLayout" Target="../diagrams/layout1.xml"/><Relationship Id="rId4" Type="http://schemas.openxmlformats.org/officeDocument/2006/relationships/tags" Target="../tags/tag5.xml"/><Relationship Id="rId9" Type="http://schemas.openxmlformats.org/officeDocument/2006/relationships/diagramData" Target="../diagrams/data1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14.png"/><Relationship Id="rId26" Type="http://schemas.openxmlformats.org/officeDocument/2006/relationships/image" Target="../media/image22.png"/><Relationship Id="rId3" Type="http://schemas.openxmlformats.org/officeDocument/2006/relationships/tags" Target="../tags/tag9.xml"/><Relationship Id="rId21" Type="http://schemas.openxmlformats.org/officeDocument/2006/relationships/image" Target="../media/image17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3.png"/><Relationship Id="rId25" Type="http://schemas.openxmlformats.org/officeDocument/2006/relationships/image" Target="../media/image21.png"/><Relationship Id="rId2" Type="http://schemas.openxmlformats.org/officeDocument/2006/relationships/tags" Target="../tags/tag8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20.png"/><Relationship Id="rId5" Type="http://schemas.openxmlformats.org/officeDocument/2006/relationships/tags" Target="../tags/tag11.xml"/><Relationship Id="rId15" Type="http://schemas.openxmlformats.org/officeDocument/2006/relationships/image" Target="../media/image11.png"/><Relationship Id="rId23" Type="http://schemas.openxmlformats.org/officeDocument/2006/relationships/image" Target="../media/image19.png"/><Relationship Id="rId10" Type="http://schemas.openxmlformats.org/officeDocument/2006/relationships/tags" Target="../tags/tag16.xml"/><Relationship Id="rId19" Type="http://schemas.openxmlformats.org/officeDocument/2006/relationships/image" Target="../media/image15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notesSlide" Target="../notesSlides/notesSlide3.xml"/><Relationship Id="rId22" Type="http://schemas.openxmlformats.org/officeDocument/2006/relationships/image" Target="../media/image18.png"/><Relationship Id="rId27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8.jpg"/><Relationship Id="rId18" Type="http://schemas.openxmlformats.org/officeDocument/2006/relationships/image" Target="../media/image33.png"/><Relationship Id="rId3" Type="http://schemas.openxmlformats.org/officeDocument/2006/relationships/tags" Target="../tags/tag21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7.jpeg"/><Relationship Id="rId17" Type="http://schemas.openxmlformats.org/officeDocument/2006/relationships/image" Target="../media/image32.png"/><Relationship Id="rId2" Type="http://schemas.openxmlformats.org/officeDocument/2006/relationships/tags" Target="../tags/tag20.xml"/><Relationship Id="rId16" Type="http://schemas.openxmlformats.org/officeDocument/2006/relationships/image" Target="../media/image31.png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26.jpeg"/><Relationship Id="rId5" Type="http://schemas.openxmlformats.org/officeDocument/2006/relationships/tags" Target="../tags/tag23.xml"/><Relationship Id="rId15" Type="http://schemas.openxmlformats.org/officeDocument/2006/relationships/image" Target="../media/image30.png"/><Relationship Id="rId10" Type="http://schemas.openxmlformats.org/officeDocument/2006/relationships/image" Target="../media/image25.jpeg"/><Relationship Id="rId4" Type="http://schemas.openxmlformats.org/officeDocument/2006/relationships/tags" Target="../tags/tag22.xml"/><Relationship Id="rId9" Type="http://schemas.openxmlformats.org/officeDocument/2006/relationships/hyperlink" Target="https://commons.wikimedia.org/wiki" TargetMode="External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26.xml"/><Relationship Id="rId7" Type="http://schemas.openxmlformats.org/officeDocument/2006/relationships/image" Target="../media/image34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7.png"/><Relationship Id="rId4" Type="http://schemas.openxmlformats.org/officeDocument/2006/relationships/tags" Target="../tags/tag27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0.xml"/><Relationship Id="rId7" Type="http://schemas.openxmlformats.org/officeDocument/2006/relationships/image" Target="../media/image3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1.xml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4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50934"/>
            <a:ext cx="2715476" cy="438105"/>
          </a:xfrm>
          <a:prstGeom prst="rect">
            <a:avLst/>
          </a:prstGeom>
        </p:spPr>
      </p:pic>
      <p:pic>
        <p:nvPicPr>
          <p:cNvPr id="460" name="Picture 4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6" y="5852905"/>
            <a:ext cx="2216194" cy="436134"/>
          </a:xfrm>
          <a:prstGeom prst="rect">
            <a:avLst/>
          </a:prstGeom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1523999" y="2031362"/>
            <a:ext cx="9144000" cy="42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Thorsten Bartel</a:t>
            </a:r>
            <a:endParaRPr lang="de-DE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699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On embedding a traditional mechanical engineering</a:t>
            </a:r>
          </a:p>
          <a:p>
            <a:r>
              <a:rPr lang="en-GB" b="1"/>
              <a:t>course in a constructivist learning </a:t>
            </a:r>
            <a:r>
              <a:rPr lang="en-GB" b="1" smtClean="0"/>
              <a:t>environment</a:t>
            </a:r>
            <a:endParaRPr lang="de-D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50934"/>
            <a:ext cx="2715476" cy="438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6" y="5852905"/>
            <a:ext cx="2216194" cy="436134"/>
          </a:xfrm>
          <a:prstGeom prst="rect">
            <a:avLst/>
          </a:prstGeom>
        </p:spPr>
      </p:pic>
      <p:sp>
        <p:nvSpPr>
          <p:cNvPr id="11" name="Subtitle 4"/>
          <p:cNvSpPr txBox="1">
            <a:spLocks/>
          </p:cNvSpPr>
          <p:nvPr/>
        </p:nvSpPr>
        <p:spPr>
          <a:xfrm>
            <a:off x="1640731" y="5273534"/>
            <a:ext cx="9144000" cy="47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IEEE German Education Conference </a:t>
            </a:r>
            <a:r>
              <a:rPr lang="en-GB" smtClean="0"/>
              <a:t>2022 </a:t>
            </a:r>
            <a:r>
              <a:rPr lang="de-DE" smtClean="0">
                <a:sym typeface="Wingdings" panose="05000000000000000000" pitchFamily="2" charset="2"/>
              </a:rPr>
              <a:t>  Berlin   11./12.08.2022</a:t>
            </a:r>
            <a:endParaRPr lang="de-DE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96" y="5849038"/>
            <a:ext cx="3288889" cy="438816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25" y="2551629"/>
            <a:ext cx="8335348" cy="24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2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Teaching evaluation – Selected feedback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56814"/>
            <a:ext cx="3622095" cy="2300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7313"/>
            <a:ext cx="7799072" cy="20825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38200" y="2026034"/>
            <a:ext cx="5187289" cy="3117892"/>
            <a:chOff x="838200" y="2026034"/>
            <a:chExt cx="5187289" cy="31178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2026034"/>
              <a:ext cx="5187289" cy="311789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558" y="2190221"/>
              <a:ext cx="1684571" cy="25310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6166511" y="2029483"/>
            <a:ext cx="5187289" cy="3110993"/>
            <a:chOff x="6166511" y="2029483"/>
            <a:chExt cx="5187289" cy="311099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511" y="2029483"/>
              <a:ext cx="5187289" cy="31109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204" y="2189693"/>
              <a:ext cx="3039902" cy="253633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12" y="5256814"/>
            <a:ext cx="3725803" cy="53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4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Teaching evaluation – Selected feedback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1478"/>
            <a:ext cx="6148152" cy="3695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49" y="4415454"/>
            <a:ext cx="746165" cy="205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88" y="4238149"/>
            <a:ext cx="746165" cy="205185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296538" y="4060846"/>
            <a:ext cx="69825" cy="559793"/>
          </a:xfrm>
          <a:prstGeom prst="rightBrace">
            <a:avLst>
              <a:gd name="adj1" fmla="val 6289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ight Brace 12"/>
          <p:cNvSpPr/>
          <p:nvPr/>
        </p:nvSpPr>
        <p:spPr>
          <a:xfrm>
            <a:off x="9874072" y="3312367"/>
            <a:ext cx="66951" cy="1308271"/>
          </a:xfrm>
          <a:prstGeom prst="rightBrace">
            <a:avLst>
              <a:gd name="adj1" fmla="val 6289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Brace 13"/>
          <p:cNvSpPr/>
          <p:nvPr/>
        </p:nvSpPr>
        <p:spPr>
          <a:xfrm>
            <a:off x="8576077" y="3704253"/>
            <a:ext cx="88281" cy="916386"/>
          </a:xfrm>
          <a:prstGeom prst="rightBrace">
            <a:avLst>
              <a:gd name="adj1" fmla="val 62899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20" y="4042313"/>
            <a:ext cx="747601" cy="2061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976" y="3862907"/>
            <a:ext cx="749039" cy="2071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031" y="1996557"/>
            <a:ext cx="2620489" cy="2536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177313"/>
            <a:ext cx="7799072" cy="20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5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 and outlook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37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Personal Retrospective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6704"/>
            <a:ext cx="8512000" cy="2761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2395"/>
            <a:ext cx="7786337" cy="306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7980"/>
            <a:ext cx="5810481" cy="2735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05705"/>
            <a:ext cx="6730873" cy="3086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68508"/>
            <a:ext cx="8813950" cy="2795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4402264"/>
            <a:ext cx="10011337" cy="154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Conclusion and outlook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4596"/>
            <a:ext cx="7312333" cy="2730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35680"/>
            <a:ext cx="9187439" cy="282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27527"/>
            <a:ext cx="9997319" cy="2957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3175"/>
            <a:ext cx="3961708" cy="29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4" y="3880174"/>
            <a:ext cx="9988810" cy="6497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792211"/>
            <a:ext cx="9793490" cy="123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Picture 4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50934"/>
            <a:ext cx="2715476" cy="438105"/>
          </a:xfrm>
          <a:prstGeom prst="rect">
            <a:avLst/>
          </a:prstGeom>
        </p:spPr>
      </p:pic>
      <p:pic>
        <p:nvPicPr>
          <p:cNvPr id="460" name="Picture 4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6" y="5852905"/>
            <a:ext cx="2216194" cy="436134"/>
          </a:xfrm>
          <a:prstGeom prst="rect">
            <a:avLst/>
          </a:prstGeom>
        </p:spPr>
      </p:pic>
      <p:sp>
        <p:nvSpPr>
          <p:cNvPr id="7" name="Subtitle 4 1"/>
          <p:cNvSpPr txBox="1">
            <a:spLocks/>
          </p:cNvSpPr>
          <p:nvPr/>
        </p:nvSpPr>
        <p:spPr>
          <a:xfrm>
            <a:off x="1523999" y="2031362"/>
            <a:ext cx="9144000" cy="42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smtClean="0"/>
              <a:t>Thorsten Bartel</a:t>
            </a:r>
            <a:endParaRPr lang="de-DE" b="1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838200" y="6992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On embedding a traditional mechanical engineering</a:t>
            </a:r>
          </a:p>
          <a:p>
            <a:r>
              <a:rPr lang="en-GB" b="1"/>
              <a:t>course in a constructivist learning </a:t>
            </a:r>
            <a:r>
              <a:rPr lang="en-GB" b="1" smtClean="0"/>
              <a:t>environment</a:t>
            </a:r>
            <a:endParaRPr lang="de-DE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50934"/>
            <a:ext cx="2715476" cy="438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606" y="5852905"/>
            <a:ext cx="2216194" cy="436134"/>
          </a:xfrm>
          <a:prstGeom prst="rect">
            <a:avLst/>
          </a:prstGeom>
        </p:spPr>
      </p:pic>
      <p:sp>
        <p:nvSpPr>
          <p:cNvPr id="11" name="Subtitle 4 2"/>
          <p:cNvSpPr txBox="1">
            <a:spLocks/>
          </p:cNvSpPr>
          <p:nvPr/>
        </p:nvSpPr>
        <p:spPr>
          <a:xfrm>
            <a:off x="1640731" y="5273534"/>
            <a:ext cx="9144000" cy="47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IEEE German Education Conference </a:t>
            </a:r>
            <a:r>
              <a:rPr lang="en-GB" smtClean="0"/>
              <a:t>2022 </a:t>
            </a:r>
            <a:r>
              <a:rPr lang="de-DE" smtClean="0">
                <a:sym typeface="Wingdings" panose="05000000000000000000" pitchFamily="2" charset="2"/>
              </a:rPr>
              <a:t>  Berlin   11./12.08.2022</a:t>
            </a:r>
            <a:endParaRPr lang="de-DE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96" y="5849038"/>
            <a:ext cx="3288889" cy="4388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640731" y="2574069"/>
            <a:ext cx="2304390" cy="2579206"/>
            <a:chOff x="1059541" y="2024835"/>
            <a:chExt cx="3004568" cy="3362885"/>
          </a:xfrm>
        </p:grpSpPr>
        <p:grpSp>
          <p:nvGrpSpPr>
            <p:cNvPr id="30" name="Group 29"/>
            <p:cNvGrpSpPr/>
            <p:nvPr/>
          </p:nvGrpSpPr>
          <p:grpSpPr>
            <a:xfrm>
              <a:off x="3390938" y="4502987"/>
              <a:ext cx="549844" cy="731093"/>
              <a:chOff x="9439175" y="4813576"/>
              <a:chExt cx="914400" cy="1215821"/>
            </a:xfrm>
          </p:grpSpPr>
          <p:sp>
            <p:nvSpPr>
              <p:cNvPr id="31" name="Round Same Side Corner Rectangle 30"/>
              <p:cNvSpPr/>
              <p:nvPr/>
            </p:nvSpPr>
            <p:spPr>
              <a:xfrm>
                <a:off x="9439175" y="5572197"/>
                <a:ext cx="914400" cy="457200"/>
              </a:xfrm>
              <a:prstGeom prst="round2SameRect">
                <a:avLst>
                  <a:gd name="adj1" fmla="val 38889"/>
                  <a:gd name="adj2" fmla="val 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677935" y="5073223"/>
                <a:ext cx="436880" cy="43688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39175" y="4813576"/>
                <a:ext cx="914400" cy="457200"/>
              </a:xfrm>
              <a:prstGeom prst="rect">
                <a:avLst/>
              </a:prstGeom>
            </p:spPr>
          </p:pic>
        </p:grpSp>
        <p:sp>
          <p:nvSpPr>
            <p:cNvPr id="34" name="Left-Right Arrow 33"/>
            <p:cNvSpPr/>
            <p:nvPr/>
          </p:nvSpPr>
          <p:spPr>
            <a:xfrm rot="900000">
              <a:off x="2552361" y="4626317"/>
              <a:ext cx="653288" cy="260333"/>
            </a:xfrm>
            <a:prstGeom prst="leftRightArrow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059541" y="3914263"/>
              <a:ext cx="1341208" cy="1473457"/>
              <a:chOff x="8020178" y="4080460"/>
              <a:chExt cx="1341208" cy="1473457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8623581" y="4080460"/>
                <a:ext cx="563109" cy="748731"/>
                <a:chOff x="9982200" y="4813576"/>
                <a:chExt cx="914400" cy="1215821"/>
              </a:xfrm>
            </p:grpSpPr>
            <p:sp>
              <p:nvSpPr>
                <p:cNvPr id="44" name="Round Same Side Corner Rectangle 43"/>
                <p:cNvSpPr/>
                <p:nvPr/>
              </p:nvSpPr>
              <p:spPr>
                <a:xfrm>
                  <a:off x="9982200" y="5572197"/>
                  <a:ext cx="914400" cy="457200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0220960" y="5073223"/>
                  <a:ext cx="436880" cy="43688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9916" b="89451" l="0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9398" y="4813576"/>
                  <a:ext cx="578442" cy="578442"/>
                </a:xfrm>
                <a:prstGeom prst="rect">
                  <a:avLst/>
                </a:prstGeom>
              </p:spPr>
            </p:pic>
          </p:grpSp>
          <p:grpSp>
            <p:nvGrpSpPr>
              <p:cNvPr id="37" name="Group 36"/>
              <p:cNvGrpSpPr/>
              <p:nvPr/>
            </p:nvGrpSpPr>
            <p:grpSpPr>
              <a:xfrm>
                <a:off x="8798277" y="4965083"/>
                <a:ext cx="563109" cy="588834"/>
                <a:chOff x="6688250" y="4811443"/>
                <a:chExt cx="563109" cy="588834"/>
              </a:xfrm>
            </p:grpSpPr>
            <p:sp>
              <p:nvSpPr>
                <p:cNvPr id="42" name="Round Same Side Corner Rectangle 41"/>
                <p:cNvSpPr/>
                <p:nvPr/>
              </p:nvSpPr>
              <p:spPr>
                <a:xfrm>
                  <a:off x="6688250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EF19D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835284" y="4811443"/>
                  <a:ext cx="269041" cy="269041"/>
                </a:xfrm>
                <a:prstGeom prst="ellipse">
                  <a:avLst/>
                </a:prstGeom>
                <a:solidFill>
                  <a:srgbClr val="96450E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8020178" y="4609137"/>
                <a:ext cx="563109" cy="588834"/>
                <a:chOff x="4938151" y="4811443"/>
                <a:chExt cx="563109" cy="588834"/>
              </a:xfrm>
            </p:grpSpPr>
            <p:sp>
              <p:nvSpPr>
                <p:cNvPr id="39" name="Round Same Side Corner Rectangle 38"/>
                <p:cNvSpPr/>
                <p:nvPr/>
              </p:nvSpPr>
              <p:spPr>
                <a:xfrm>
                  <a:off x="4938151" y="5118723"/>
                  <a:ext cx="563109" cy="281554"/>
                </a:xfrm>
                <a:prstGeom prst="round2SameRect">
                  <a:avLst>
                    <a:gd name="adj1" fmla="val 38889"/>
                    <a:gd name="adj2" fmla="val 0"/>
                  </a:avLst>
                </a:prstGeom>
                <a:solidFill>
                  <a:srgbClr val="C00000"/>
                </a:solidFill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5085185" y="4811443"/>
                  <a:ext cx="269041" cy="269041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47" name="Cloud Callout 46"/>
            <p:cNvSpPr/>
            <p:nvPr/>
          </p:nvSpPr>
          <p:spPr>
            <a:xfrm>
              <a:off x="1144948" y="2024835"/>
              <a:ext cx="2919161" cy="1882823"/>
            </a:xfrm>
            <a:prstGeom prst="cloudCallout">
              <a:avLst>
                <a:gd name="adj1" fmla="val -41290"/>
                <a:gd name="adj2" fmla="val 60518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2018653" y="2335388"/>
              <a:ext cx="1241462" cy="1194070"/>
              <a:chOff x="901611" y="2991230"/>
              <a:chExt cx="2220237" cy="2135481"/>
            </a:xfrm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sp>
            <p:nvSpPr>
              <p:cNvPr id="49" name="Freeform 48"/>
              <p:cNvSpPr/>
              <p:nvPr/>
            </p:nvSpPr>
            <p:spPr>
              <a:xfrm>
                <a:off x="1817981" y="4207513"/>
                <a:ext cx="914400" cy="914400"/>
              </a:xfrm>
              <a:custGeom>
                <a:avLst/>
                <a:gdLst>
                  <a:gd name="connsiteX0" fmla="*/ 152403 w 914400"/>
                  <a:gd name="connsiteY0" fmla="*/ 0 h 914400"/>
                  <a:gd name="connsiteX1" fmla="*/ 298553 w 914400"/>
                  <a:gd name="connsiteY1" fmla="*/ 0 h 914400"/>
                  <a:gd name="connsiteX2" fmla="*/ 278595 w 914400"/>
                  <a:gd name="connsiteY2" fmla="*/ 29602 h 914400"/>
                  <a:gd name="connsiteX3" fmla="*/ 263197 w 914400"/>
                  <a:gd name="connsiteY3" fmla="*/ 105871 h 914400"/>
                  <a:gd name="connsiteX4" fmla="*/ 459140 w 914400"/>
                  <a:gd name="connsiteY4" fmla="*/ 301814 h 914400"/>
                  <a:gd name="connsiteX5" fmla="*/ 655083 w 914400"/>
                  <a:gd name="connsiteY5" fmla="*/ 105871 h 914400"/>
                  <a:gd name="connsiteX6" fmla="*/ 639685 w 914400"/>
                  <a:gd name="connsiteY6" fmla="*/ 29602 h 914400"/>
                  <a:gd name="connsiteX7" fmla="*/ 619727 w 914400"/>
                  <a:gd name="connsiteY7" fmla="*/ 0 h 914400"/>
                  <a:gd name="connsiteX8" fmla="*/ 761997 w 914400"/>
                  <a:gd name="connsiteY8" fmla="*/ 0 h 914400"/>
                  <a:gd name="connsiteX9" fmla="*/ 914400 w 914400"/>
                  <a:gd name="connsiteY9" fmla="*/ 152403 h 914400"/>
                  <a:gd name="connsiteX10" fmla="*/ 914400 w 914400"/>
                  <a:gd name="connsiteY10" fmla="*/ 761997 h 914400"/>
                  <a:gd name="connsiteX11" fmla="*/ 761997 w 914400"/>
                  <a:gd name="connsiteY11" fmla="*/ 914400 h 914400"/>
                  <a:gd name="connsiteX12" fmla="*/ 152403 w 914400"/>
                  <a:gd name="connsiteY12" fmla="*/ 914400 h 914400"/>
                  <a:gd name="connsiteX13" fmla="*/ 0 w 914400"/>
                  <a:gd name="connsiteY13" fmla="*/ 761997 h 914400"/>
                  <a:gd name="connsiteX14" fmla="*/ 0 w 914400"/>
                  <a:gd name="connsiteY14" fmla="*/ 615420 h 914400"/>
                  <a:gd name="connsiteX15" fmla="*/ 31618 w 914400"/>
                  <a:gd name="connsiteY15" fmla="*/ 636737 h 914400"/>
                  <a:gd name="connsiteX16" fmla="*/ 107887 w 914400"/>
                  <a:gd name="connsiteY16" fmla="*/ 652135 h 914400"/>
                  <a:gd name="connsiteX17" fmla="*/ 303830 w 914400"/>
                  <a:gd name="connsiteY17" fmla="*/ 456192 h 914400"/>
                  <a:gd name="connsiteX18" fmla="*/ 107887 w 914400"/>
                  <a:gd name="connsiteY18" fmla="*/ 260249 h 914400"/>
                  <a:gd name="connsiteX19" fmla="*/ 31618 w 914400"/>
                  <a:gd name="connsiteY19" fmla="*/ 275647 h 914400"/>
                  <a:gd name="connsiteX20" fmla="*/ 0 w 914400"/>
                  <a:gd name="connsiteY20" fmla="*/ 296964 h 914400"/>
                  <a:gd name="connsiteX21" fmla="*/ 0 w 914400"/>
                  <a:gd name="connsiteY21" fmla="*/ 152403 h 914400"/>
                  <a:gd name="connsiteX22" fmla="*/ 152403 w 91440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14400" h="914400">
                    <a:moveTo>
                      <a:pt x="152403" y="0"/>
                    </a:moveTo>
                    <a:lnTo>
                      <a:pt x="298553" y="0"/>
                    </a:lnTo>
                    <a:lnTo>
                      <a:pt x="278595" y="29602"/>
                    </a:lnTo>
                    <a:cubicBezTo>
                      <a:pt x="268680" y="53044"/>
                      <a:pt x="263197" y="78817"/>
                      <a:pt x="263197" y="105871"/>
                    </a:cubicBezTo>
                    <a:cubicBezTo>
                      <a:pt x="263197" y="214087"/>
                      <a:pt x="350924" y="301814"/>
                      <a:pt x="459140" y="301814"/>
                    </a:cubicBezTo>
                    <a:cubicBezTo>
                      <a:pt x="567356" y="301814"/>
                      <a:pt x="655083" y="214087"/>
                      <a:pt x="655083" y="105871"/>
                    </a:cubicBezTo>
                    <a:cubicBezTo>
                      <a:pt x="655083" y="78817"/>
                      <a:pt x="649600" y="53044"/>
                      <a:pt x="639685" y="29602"/>
                    </a:cubicBezTo>
                    <a:lnTo>
                      <a:pt x="619727" y="0"/>
                    </a:ln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615420"/>
                    </a:lnTo>
                    <a:lnTo>
                      <a:pt x="31618" y="636737"/>
                    </a:lnTo>
                    <a:cubicBezTo>
                      <a:pt x="55060" y="646652"/>
                      <a:pt x="80833" y="652135"/>
                      <a:pt x="107887" y="652135"/>
                    </a:cubicBezTo>
                    <a:cubicBezTo>
                      <a:pt x="216103" y="652135"/>
                      <a:pt x="303830" y="564408"/>
                      <a:pt x="303830" y="456192"/>
                    </a:cubicBezTo>
                    <a:cubicBezTo>
                      <a:pt x="303830" y="347976"/>
                      <a:pt x="216103" y="260249"/>
                      <a:pt x="107887" y="260249"/>
                    </a:cubicBezTo>
                    <a:cubicBezTo>
                      <a:pt x="80833" y="260249"/>
                      <a:pt x="55060" y="265732"/>
                      <a:pt x="31618" y="275647"/>
                    </a:cubicBezTo>
                    <a:lnTo>
                      <a:pt x="0" y="296964"/>
                    </a:ln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901611" y="3288315"/>
                <a:ext cx="1218230" cy="914400"/>
              </a:xfrm>
              <a:custGeom>
                <a:avLst/>
                <a:gdLst>
                  <a:gd name="connsiteX0" fmla="*/ 152403 w 1218230"/>
                  <a:gd name="connsiteY0" fmla="*/ 0 h 914400"/>
                  <a:gd name="connsiteX1" fmla="*/ 761997 w 1218230"/>
                  <a:gd name="connsiteY1" fmla="*/ 0 h 914400"/>
                  <a:gd name="connsiteX2" fmla="*/ 914400 w 1218230"/>
                  <a:gd name="connsiteY2" fmla="*/ 152403 h 914400"/>
                  <a:gd name="connsiteX3" fmla="*/ 914400 w 1218230"/>
                  <a:gd name="connsiteY3" fmla="*/ 297972 h 914400"/>
                  <a:gd name="connsiteX4" fmla="*/ 946017 w 1218230"/>
                  <a:gd name="connsiteY4" fmla="*/ 276655 h 914400"/>
                  <a:gd name="connsiteX5" fmla="*/ 1022287 w 1218230"/>
                  <a:gd name="connsiteY5" fmla="*/ 261257 h 914400"/>
                  <a:gd name="connsiteX6" fmla="*/ 1218230 w 1218230"/>
                  <a:gd name="connsiteY6" fmla="*/ 457200 h 914400"/>
                  <a:gd name="connsiteX7" fmla="*/ 1022287 w 1218230"/>
                  <a:gd name="connsiteY7" fmla="*/ 653143 h 914400"/>
                  <a:gd name="connsiteX8" fmla="*/ 946017 w 1218230"/>
                  <a:gd name="connsiteY8" fmla="*/ 637745 h 914400"/>
                  <a:gd name="connsiteX9" fmla="*/ 914400 w 1218230"/>
                  <a:gd name="connsiteY9" fmla="*/ 616428 h 914400"/>
                  <a:gd name="connsiteX10" fmla="*/ 914400 w 1218230"/>
                  <a:gd name="connsiteY10" fmla="*/ 761997 h 914400"/>
                  <a:gd name="connsiteX11" fmla="*/ 761997 w 1218230"/>
                  <a:gd name="connsiteY11" fmla="*/ 914400 h 914400"/>
                  <a:gd name="connsiteX12" fmla="*/ 613677 w 1218230"/>
                  <a:gd name="connsiteY12" fmla="*/ 914400 h 914400"/>
                  <a:gd name="connsiteX13" fmla="*/ 637745 w 1218230"/>
                  <a:gd name="connsiteY13" fmla="*/ 878703 h 914400"/>
                  <a:gd name="connsiteX14" fmla="*/ 653143 w 1218230"/>
                  <a:gd name="connsiteY14" fmla="*/ 802433 h 914400"/>
                  <a:gd name="connsiteX15" fmla="*/ 457200 w 1218230"/>
                  <a:gd name="connsiteY15" fmla="*/ 606490 h 914400"/>
                  <a:gd name="connsiteX16" fmla="*/ 261257 w 1218230"/>
                  <a:gd name="connsiteY16" fmla="*/ 802433 h 914400"/>
                  <a:gd name="connsiteX17" fmla="*/ 276655 w 1218230"/>
                  <a:gd name="connsiteY17" fmla="*/ 878703 h 914400"/>
                  <a:gd name="connsiteX18" fmla="*/ 300723 w 1218230"/>
                  <a:gd name="connsiteY18" fmla="*/ 914400 h 914400"/>
                  <a:gd name="connsiteX19" fmla="*/ 152403 w 1218230"/>
                  <a:gd name="connsiteY19" fmla="*/ 914400 h 914400"/>
                  <a:gd name="connsiteX20" fmla="*/ 0 w 1218230"/>
                  <a:gd name="connsiteY20" fmla="*/ 761997 h 914400"/>
                  <a:gd name="connsiteX21" fmla="*/ 0 w 1218230"/>
                  <a:gd name="connsiteY21" fmla="*/ 152403 h 914400"/>
                  <a:gd name="connsiteX22" fmla="*/ 152403 w 121823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914400">
                    <a:moveTo>
                      <a:pt x="152403" y="0"/>
                    </a:move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297972"/>
                    </a:lnTo>
                    <a:lnTo>
                      <a:pt x="946017" y="276655"/>
                    </a:lnTo>
                    <a:cubicBezTo>
                      <a:pt x="969460" y="266740"/>
                      <a:pt x="995233" y="261257"/>
                      <a:pt x="1022287" y="261257"/>
                    </a:cubicBezTo>
                    <a:cubicBezTo>
                      <a:pt x="1130503" y="261257"/>
                      <a:pt x="1218230" y="348984"/>
                      <a:pt x="1218230" y="457200"/>
                    </a:cubicBezTo>
                    <a:cubicBezTo>
                      <a:pt x="1218230" y="565416"/>
                      <a:pt x="1130503" y="653143"/>
                      <a:pt x="1022287" y="653143"/>
                    </a:cubicBezTo>
                    <a:cubicBezTo>
                      <a:pt x="995233" y="653143"/>
                      <a:pt x="969460" y="647660"/>
                      <a:pt x="946017" y="637745"/>
                    </a:cubicBezTo>
                    <a:lnTo>
                      <a:pt x="914400" y="616428"/>
                    </a:ln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613677" y="914400"/>
                    </a:lnTo>
                    <a:lnTo>
                      <a:pt x="637745" y="878703"/>
                    </a:lnTo>
                    <a:cubicBezTo>
                      <a:pt x="647660" y="855261"/>
                      <a:pt x="653143" y="829487"/>
                      <a:pt x="653143" y="802433"/>
                    </a:cubicBezTo>
                    <a:cubicBezTo>
                      <a:pt x="653143" y="694217"/>
                      <a:pt x="565416" y="606490"/>
                      <a:pt x="457200" y="606490"/>
                    </a:cubicBezTo>
                    <a:cubicBezTo>
                      <a:pt x="348984" y="606490"/>
                      <a:pt x="261257" y="694217"/>
                      <a:pt x="261257" y="802433"/>
                    </a:cubicBezTo>
                    <a:cubicBezTo>
                      <a:pt x="261257" y="829487"/>
                      <a:pt x="266740" y="855261"/>
                      <a:pt x="276655" y="878703"/>
                    </a:cubicBezTo>
                    <a:lnTo>
                      <a:pt x="300723" y="914400"/>
                    </a:ln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901611" y="3898180"/>
                <a:ext cx="1218230" cy="1228531"/>
              </a:xfrm>
              <a:custGeom>
                <a:avLst/>
                <a:gdLst>
                  <a:gd name="connsiteX0" fmla="*/ 457201 w 1218230"/>
                  <a:gd name="connsiteY0" fmla="*/ 0 h 1228531"/>
                  <a:gd name="connsiteX1" fmla="*/ 653144 w 1218230"/>
                  <a:gd name="connsiteY1" fmla="*/ 195943 h 1228531"/>
                  <a:gd name="connsiteX2" fmla="*/ 637746 w 1218230"/>
                  <a:gd name="connsiteY2" fmla="*/ 272212 h 1228531"/>
                  <a:gd name="connsiteX3" fmla="*/ 609484 w 1218230"/>
                  <a:gd name="connsiteY3" fmla="*/ 314131 h 1228531"/>
                  <a:gd name="connsiteX4" fmla="*/ 761997 w 1218230"/>
                  <a:gd name="connsiteY4" fmla="*/ 314131 h 1228531"/>
                  <a:gd name="connsiteX5" fmla="*/ 914400 w 1218230"/>
                  <a:gd name="connsiteY5" fmla="*/ 466534 h 1228531"/>
                  <a:gd name="connsiteX6" fmla="*/ 914400 w 1218230"/>
                  <a:gd name="connsiteY6" fmla="*/ 611095 h 1228531"/>
                  <a:gd name="connsiteX7" fmla="*/ 946017 w 1218230"/>
                  <a:gd name="connsiteY7" fmla="*/ 589778 h 1228531"/>
                  <a:gd name="connsiteX8" fmla="*/ 1022287 w 1218230"/>
                  <a:gd name="connsiteY8" fmla="*/ 574380 h 1228531"/>
                  <a:gd name="connsiteX9" fmla="*/ 1218230 w 1218230"/>
                  <a:gd name="connsiteY9" fmla="*/ 770323 h 1228531"/>
                  <a:gd name="connsiteX10" fmla="*/ 1022287 w 1218230"/>
                  <a:gd name="connsiteY10" fmla="*/ 966266 h 1228531"/>
                  <a:gd name="connsiteX11" fmla="*/ 946017 w 1218230"/>
                  <a:gd name="connsiteY11" fmla="*/ 950868 h 1228531"/>
                  <a:gd name="connsiteX12" fmla="*/ 914400 w 1218230"/>
                  <a:gd name="connsiteY12" fmla="*/ 929551 h 1228531"/>
                  <a:gd name="connsiteX13" fmla="*/ 914400 w 1218230"/>
                  <a:gd name="connsiteY13" fmla="*/ 1076128 h 1228531"/>
                  <a:gd name="connsiteX14" fmla="*/ 761997 w 1218230"/>
                  <a:gd name="connsiteY14" fmla="*/ 1228531 h 1228531"/>
                  <a:gd name="connsiteX15" fmla="*/ 152403 w 1218230"/>
                  <a:gd name="connsiteY15" fmla="*/ 1228531 h 1228531"/>
                  <a:gd name="connsiteX16" fmla="*/ 0 w 1218230"/>
                  <a:gd name="connsiteY16" fmla="*/ 1076128 h 1228531"/>
                  <a:gd name="connsiteX17" fmla="*/ 0 w 1218230"/>
                  <a:gd name="connsiteY17" fmla="*/ 466534 h 1228531"/>
                  <a:gd name="connsiteX18" fmla="*/ 152403 w 1218230"/>
                  <a:gd name="connsiteY18" fmla="*/ 314131 h 1228531"/>
                  <a:gd name="connsiteX19" fmla="*/ 304918 w 1218230"/>
                  <a:gd name="connsiteY19" fmla="*/ 314131 h 1228531"/>
                  <a:gd name="connsiteX20" fmla="*/ 276656 w 1218230"/>
                  <a:gd name="connsiteY20" fmla="*/ 272212 h 1228531"/>
                  <a:gd name="connsiteX21" fmla="*/ 261258 w 1218230"/>
                  <a:gd name="connsiteY21" fmla="*/ 195943 h 1228531"/>
                  <a:gd name="connsiteX22" fmla="*/ 457201 w 1218230"/>
                  <a:gd name="connsiteY22" fmla="*/ 0 h 1228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1228531">
                    <a:moveTo>
                      <a:pt x="457201" y="0"/>
                    </a:moveTo>
                    <a:cubicBezTo>
                      <a:pt x="565417" y="0"/>
                      <a:pt x="653144" y="87727"/>
                      <a:pt x="653144" y="195943"/>
                    </a:cubicBezTo>
                    <a:cubicBezTo>
                      <a:pt x="653144" y="222997"/>
                      <a:pt x="647661" y="248770"/>
                      <a:pt x="637746" y="272212"/>
                    </a:cubicBezTo>
                    <a:lnTo>
                      <a:pt x="609484" y="314131"/>
                    </a:lnTo>
                    <a:lnTo>
                      <a:pt x="761997" y="314131"/>
                    </a:lnTo>
                    <a:cubicBezTo>
                      <a:pt x="846167" y="314131"/>
                      <a:pt x="914400" y="382364"/>
                      <a:pt x="914400" y="466534"/>
                    </a:cubicBezTo>
                    <a:lnTo>
                      <a:pt x="914400" y="611095"/>
                    </a:lnTo>
                    <a:lnTo>
                      <a:pt x="946017" y="589778"/>
                    </a:lnTo>
                    <a:cubicBezTo>
                      <a:pt x="969460" y="579863"/>
                      <a:pt x="995233" y="574380"/>
                      <a:pt x="1022287" y="574380"/>
                    </a:cubicBezTo>
                    <a:cubicBezTo>
                      <a:pt x="1130503" y="574380"/>
                      <a:pt x="1218230" y="662107"/>
                      <a:pt x="1218230" y="770323"/>
                    </a:cubicBezTo>
                    <a:cubicBezTo>
                      <a:pt x="1218230" y="878539"/>
                      <a:pt x="1130503" y="966266"/>
                      <a:pt x="1022287" y="966266"/>
                    </a:cubicBezTo>
                    <a:cubicBezTo>
                      <a:pt x="995233" y="966266"/>
                      <a:pt x="969460" y="960783"/>
                      <a:pt x="946017" y="950868"/>
                    </a:cubicBezTo>
                    <a:lnTo>
                      <a:pt x="914400" y="929551"/>
                    </a:lnTo>
                    <a:lnTo>
                      <a:pt x="914400" y="1076128"/>
                    </a:lnTo>
                    <a:cubicBezTo>
                      <a:pt x="914400" y="1160298"/>
                      <a:pt x="846167" y="1228531"/>
                      <a:pt x="761997" y="1228531"/>
                    </a:cubicBezTo>
                    <a:lnTo>
                      <a:pt x="152403" y="1228531"/>
                    </a:lnTo>
                    <a:cubicBezTo>
                      <a:pt x="68233" y="1228531"/>
                      <a:pt x="0" y="1160298"/>
                      <a:pt x="0" y="1076128"/>
                    </a:cubicBezTo>
                    <a:lnTo>
                      <a:pt x="0" y="466534"/>
                    </a:lnTo>
                    <a:cubicBezTo>
                      <a:pt x="0" y="382364"/>
                      <a:pt x="68233" y="314131"/>
                      <a:pt x="152403" y="314131"/>
                    </a:cubicBezTo>
                    <a:lnTo>
                      <a:pt x="304918" y="314131"/>
                    </a:lnTo>
                    <a:lnTo>
                      <a:pt x="276656" y="272212"/>
                    </a:lnTo>
                    <a:cubicBezTo>
                      <a:pt x="266741" y="248770"/>
                      <a:pt x="261258" y="222997"/>
                      <a:pt x="261258" y="195943"/>
                    </a:cubicBezTo>
                    <a:cubicBezTo>
                      <a:pt x="261258" y="87727"/>
                      <a:pt x="348985" y="0"/>
                      <a:pt x="457201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Freeform 51"/>
              <p:cNvSpPr/>
              <p:nvPr/>
            </p:nvSpPr>
            <p:spPr>
              <a:xfrm rot="3600000">
                <a:off x="2055533" y="3143145"/>
                <a:ext cx="1218230" cy="914400"/>
              </a:xfrm>
              <a:custGeom>
                <a:avLst/>
                <a:gdLst>
                  <a:gd name="connsiteX0" fmla="*/ 152403 w 1218230"/>
                  <a:gd name="connsiteY0" fmla="*/ 0 h 914400"/>
                  <a:gd name="connsiteX1" fmla="*/ 761997 w 1218230"/>
                  <a:gd name="connsiteY1" fmla="*/ 0 h 914400"/>
                  <a:gd name="connsiteX2" fmla="*/ 914400 w 1218230"/>
                  <a:gd name="connsiteY2" fmla="*/ 152403 h 914400"/>
                  <a:gd name="connsiteX3" fmla="*/ 914400 w 1218230"/>
                  <a:gd name="connsiteY3" fmla="*/ 297972 h 914400"/>
                  <a:gd name="connsiteX4" fmla="*/ 946018 w 1218230"/>
                  <a:gd name="connsiteY4" fmla="*/ 276655 h 914400"/>
                  <a:gd name="connsiteX5" fmla="*/ 1022287 w 1218230"/>
                  <a:gd name="connsiteY5" fmla="*/ 261257 h 914400"/>
                  <a:gd name="connsiteX6" fmla="*/ 1218230 w 1218230"/>
                  <a:gd name="connsiteY6" fmla="*/ 457200 h 914400"/>
                  <a:gd name="connsiteX7" fmla="*/ 1022287 w 1218230"/>
                  <a:gd name="connsiteY7" fmla="*/ 653143 h 914400"/>
                  <a:gd name="connsiteX8" fmla="*/ 946018 w 1218230"/>
                  <a:gd name="connsiteY8" fmla="*/ 637745 h 914400"/>
                  <a:gd name="connsiteX9" fmla="*/ 914400 w 1218230"/>
                  <a:gd name="connsiteY9" fmla="*/ 616428 h 914400"/>
                  <a:gd name="connsiteX10" fmla="*/ 914400 w 1218230"/>
                  <a:gd name="connsiteY10" fmla="*/ 761997 h 914400"/>
                  <a:gd name="connsiteX11" fmla="*/ 761997 w 1218230"/>
                  <a:gd name="connsiteY11" fmla="*/ 914400 h 914400"/>
                  <a:gd name="connsiteX12" fmla="*/ 613677 w 1218230"/>
                  <a:gd name="connsiteY12" fmla="*/ 914400 h 914400"/>
                  <a:gd name="connsiteX13" fmla="*/ 637745 w 1218230"/>
                  <a:gd name="connsiteY13" fmla="*/ 878703 h 914400"/>
                  <a:gd name="connsiteX14" fmla="*/ 653143 w 1218230"/>
                  <a:gd name="connsiteY14" fmla="*/ 802433 h 914400"/>
                  <a:gd name="connsiteX15" fmla="*/ 457200 w 1218230"/>
                  <a:gd name="connsiteY15" fmla="*/ 606490 h 914400"/>
                  <a:gd name="connsiteX16" fmla="*/ 261257 w 1218230"/>
                  <a:gd name="connsiteY16" fmla="*/ 802433 h 914400"/>
                  <a:gd name="connsiteX17" fmla="*/ 276655 w 1218230"/>
                  <a:gd name="connsiteY17" fmla="*/ 878703 h 914400"/>
                  <a:gd name="connsiteX18" fmla="*/ 300723 w 1218230"/>
                  <a:gd name="connsiteY18" fmla="*/ 914400 h 914400"/>
                  <a:gd name="connsiteX19" fmla="*/ 152403 w 1218230"/>
                  <a:gd name="connsiteY19" fmla="*/ 914400 h 914400"/>
                  <a:gd name="connsiteX20" fmla="*/ 0 w 1218230"/>
                  <a:gd name="connsiteY20" fmla="*/ 761997 h 914400"/>
                  <a:gd name="connsiteX21" fmla="*/ 0 w 1218230"/>
                  <a:gd name="connsiteY21" fmla="*/ 152403 h 914400"/>
                  <a:gd name="connsiteX22" fmla="*/ 152403 w 1218230"/>
                  <a:gd name="connsiteY22" fmla="*/ 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8230" h="914400">
                    <a:moveTo>
                      <a:pt x="152403" y="0"/>
                    </a:moveTo>
                    <a:lnTo>
                      <a:pt x="761997" y="0"/>
                    </a:lnTo>
                    <a:cubicBezTo>
                      <a:pt x="846167" y="0"/>
                      <a:pt x="914400" y="68233"/>
                      <a:pt x="914400" y="152403"/>
                    </a:cubicBezTo>
                    <a:lnTo>
                      <a:pt x="914400" y="297972"/>
                    </a:lnTo>
                    <a:lnTo>
                      <a:pt x="946018" y="276655"/>
                    </a:lnTo>
                    <a:cubicBezTo>
                      <a:pt x="969460" y="266740"/>
                      <a:pt x="995233" y="261257"/>
                      <a:pt x="1022287" y="261257"/>
                    </a:cubicBezTo>
                    <a:cubicBezTo>
                      <a:pt x="1130503" y="261257"/>
                      <a:pt x="1218230" y="348984"/>
                      <a:pt x="1218230" y="457200"/>
                    </a:cubicBezTo>
                    <a:cubicBezTo>
                      <a:pt x="1218230" y="565416"/>
                      <a:pt x="1130503" y="653143"/>
                      <a:pt x="1022287" y="653143"/>
                    </a:cubicBezTo>
                    <a:cubicBezTo>
                      <a:pt x="995233" y="653143"/>
                      <a:pt x="969460" y="647660"/>
                      <a:pt x="946018" y="637745"/>
                    </a:cubicBezTo>
                    <a:lnTo>
                      <a:pt x="914400" y="616428"/>
                    </a:lnTo>
                    <a:lnTo>
                      <a:pt x="914400" y="761997"/>
                    </a:lnTo>
                    <a:cubicBezTo>
                      <a:pt x="914400" y="846167"/>
                      <a:pt x="846167" y="914400"/>
                      <a:pt x="761997" y="914400"/>
                    </a:cubicBezTo>
                    <a:lnTo>
                      <a:pt x="613677" y="914400"/>
                    </a:lnTo>
                    <a:lnTo>
                      <a:pt x="637745" y="878703"/>
                    </a:lnTo>
                    <a:cubicBezTo>
                      <a:pt x="647660" y="855261"/>
                      <a:pt x="653143" y="829487"/>
                      <a:pt x="653143" y="802433"/>
                    </a:cubicBezTo>
                    <a:cubicBezTo>
                      <a:pt x="653143" y="694217"/>
                      <a:pt x="565416" y="606490"/>
                      <a:pt x="457200" y="606490"/>
                    </a:cubicBezTo>
                    <a:cubicBezTo>
                      <a:pt x="348984" y="606490"/>
                      <a:pt x="261257" y="694217"/>
                      <a:pt x="261257" y="802433"/>
                    </a:cubicBezTo>
                    <a:cubicBezTo>
                      <a:pt x="261257" y="829487"/>
                      <a:pt x="266740" y="855261"/>
                      <a:pt x="276655" y="878703"/>
                    </a:cubicBezTo>
                    <a:lnTo>
                      <a:pt x="300723" y="914400"/>
                    </a:lnTo>
                    <a:lnTo>
                      <a:pt x="152403" y="914400"/>
                    </a:lnTo>
                    <a:cubicBezTo>
                      <a:pt x="68233" y="914400"/>
                      <a:pt x="0" y="846167"/>
                      <a:pt x="0" y="761997"/>
                    </a:cubicBezTo>
                    <a:lnTo>
                      <a:pt x="0" y="152403"/>
                    </a:lnTo>
                    <a:cubicBezTo>
                      <a:pt x="0" y="68233"/>
                      <a:pt x="68233" y="0"/>
                      <a:pt x="152403" y="0"/>
                    </a:cubicBezTo>
                    <a:close/>
                  </a:path>
                </a:pathLst>
              </a:custGeom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56" name="Picture 5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86" y="2658526"/>
            <a:ext cx="6463815" cy="24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Why do we need constructivist learning environments in engineering education?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Motivation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Challenges in engineering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T. Bartel</a:t>
            </a:r>
            <a:endParaRPr lang="de-DE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2665"/>
            <a:ext cx="7376457" cy="276114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099963878"/>
              </p:ext>
            </p:extLst>
          </p:nvPr>
        </p:nvGraphicFramePr>
        <p:xfrm>
          <a:off x="838200" y="2330061"/>
          <a:ext cx="5712408" cy="380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6550608" y="5676822"/>
            <a:ext cx="90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0608" y="2833902"/>
            <a:ext cx="900000" cy="0"/>
          </a:xfrm>
          <a:prstGeom prst="line">
            <a:avLst/>
          </a:prstGeom>
          <a:ln w="38100">
            <a:head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450608" y="2815591"/>
            <a:ext cx="0" cy="2880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27" y="4142246"/>
            <a:ext cx="2252190" cy="2270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245" y="2833902"/>
            <a:ext cx="4213615" cy="284292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 rot="16200000">
            <a:off x="10624737" y="4718267"/>
            <a:ext cx="1458126" cy="4564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de-DE" sz="1400" smtClean="0"/>
              <a:t>Learning outcomes</a:t>
            </a:r>
            <a:endParaRPr lang="en-GB" sz="1400"/>
          </a:p>
        </p:txBody>
      </p:sp>
      <p:sp>
        <p:nvSpPr>
          <p:cNvPr id="33" name="Rectangle 32"/>
          <p:cNvSpPr/>
          <p:nvPr/>
        </p:nvSpPr>
        <p:spPr>
          <a:xfrm rot="16200000">
            <a:off x="9428217" y="4172953"/>
            <a:ext cx="2547285" cy="45289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smtClean="0"/>
              <a:t>Professional requirements</a:t>
            </a:r>
            <a:endParaRPr lang="en-GB" sz="1600"/>
          </a:p>
        </p:txBody>
      </p:sp>
      <p:sp>
        <p:nvSpPr>
          <p:cNvPr id="34" name="Rounded Rectangle 33"/>
          <p:cNvSpPr/>
          <p:nvPr/>
        </p:nvSpPr>
        <p:spPr>
          <a:xfrm>
            <a:off x="8364855" y="3102702"/>
            <a:ext cx="1868806" cy="1134018"/>
          </a:xfrm>
          <a:prstGeom prst="roundRect">
            <a:avLst>
              <a:gd name="adj" fmla="val 658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514" y="2493265"/>
            <a:ext cx="2444565" cy="182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462" y="2802098"/>
            <a:ext cx="3108571" cy="224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608" y="5730035"/>
            <a:ext cx="2257676" cy="20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How to embed a traditional mechanics module into a constructivist setting?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Methodology and implementation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“Machine </a:t>
            </a:r>
            <a:r>
              <a:rPr lang="de-DE" smtClean="0"/>
              <a:t>Dynamics“</a:t>
            </a:r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753297" y="1691295"/>
            <a:ext cx="1417442" cy="4193138"/>
            <a:chOff x="753297" y="1691295"/>
            <a:chExt cx="1417442" cy="4193138"/>
          </a:xfrm>
        </p:grpSpPr>
        <p:sp>
          <p:nvSpPr>
            <p:cNvPr id="8" name="Down Arrow 7"/>
            <p:cNvSpPr/>
            <p:nvPr/>
          </p:nvSpPr>
          <p:spPr>
            <a:xfrm>
              <a:off x="1490172" y="4697175"/>
              <a:ext cx="126554" cy="777957"/>
            </a:xfrm>
            <a:prstGeom prst="downArrow">
              <a:avLst>
                <a:gd name="adj1" fmla="val 30747"/>
                <a:gd name="adj2" fmla="val 11546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0624" y="5576374"/>
              <a:ext cx="544543" cy="308059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900" y="3754080"/>
              <a:ext cx="187604" cy="1603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7726" y="3168057"/>
              <a:ext cx="302642" cy="150262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118" y="2407855"/>
              <a:ext cx="102734" cy="116548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1174340" y="1691295"/>
              <a:ext cx="754346" cy="3005880"/>
              <a:chOff x="1242971" y="2368508"/>
              <a:chExt cx="901073" cy="3590550"/>
            </a:xfrm>
          </p:grpSpPr>
          <p:grpSp>
            <p:nvGrpSpPr>
              <p:cNvPr id="7" name="Group 6"/>
              <p:cNvGrpSpPr/>
              <p:nvPr/>
            </p:nvGrpSpPr>
            <p:grpSpPr>
              <a:xfrm rot="10800000" flipH="1" flipV="1">
                <a:off x="1242971" y="2368508"/>
                <a:ext cx="901073" cy="188445"/>
                <a:chOff x="1381327" y="1761140"/>
                <a:chExt cx="901073" cy="188445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381327" y="1945532"/>
                  <a:ext cx="9000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1381327" y="1765532"/>
                  <a:ext cx="18000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flipV="1">
                  <a:off x="1562400" y="1769585"/>
                  <a:ext cx="18000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flipV="1">
                  <a:off x="1742400" y="1768698"/>
                  <a:ext cx="18000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flipV="1">
                  <a:off x="1922400" y="1765532"/>
                  <a:ext cx="18000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2102400" y="1761140"/>
                  <a:ext cx="180000" cy="18000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Rectangle 9"/>
              <p:cNvSpPr/>
              <p:nvPr/>
            </p:nvSpPr>
            <p:spPr>
              <a:xfrm>
                <a:off x="1422971" y="4042542"/>
                <a:ext cx="540000" cy="309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333825" y="2556066"/>
                <a:ext cx="720001" cy="1479141"/>
                <a:chOff x="7342653" y="1884262"/>
                <a:chExt cx="720001" cy="1479141"/>
              </a:xfrm>
            </p:grpSpPr>
            <p:cxnSp>
              <p:nvCxnSpPr>
                <p:cNvPr id="21" name="Straight Connector 20"/>
                <p:cNvCxnSpPr/>
                <p:nvPr/>
              </p:nvCxnSpPr>
              <p:spPr>
                <a:xfrm>
                  <a:off x="7701799" y="1884262"/>
                  <a:ext cx="0" cy="36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 rot="-4500000">
                  <a:off x="7876521" y="2113050"/>
                  <a:ext cx="0" cy="36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 rot="4500000">
                  <a:off x="7702654" y="2075013"/>
                  <a:ext cx="0" cy="72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 rot="-4500000">
                  <a:off x="7702653" y="2262250"/>
                  <a:ext cx="0" cy="72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/>
                <p:cNvCxnSpPr/>
                <p:nvPr/>
              </p:nvCxnSpPr>
              <p:spPr>
                <a:xfrm>
                  <a:off x="7701799" y="3003403"/>
                  <a:ext cx="0" cy="36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rot="4500000">
                  <a:off x="7702654" y="2451244"/>
                  <a:ext cx="0" cy="72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-4500000">
                  <a:off x="7528786" y="2771006"/>
                  <a:ext cx="0" cy="360000"/>
                </a:xfrm>
                <a:prstGeom prst="line">
                  <a:avLst/>
                </a:prstGeom>
                <a:ln w="38100" cap="rnd">
                  <a:round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044890" y="4736958"/>
                <a:ext cx="1291181" cy="535019"/>
              </a:xfrm>
              <a:prstGeom prst="rect">
                <a:avLst/>
              </a:prstGeom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1422971" y="5650058"/>
                <a:ext cx="540000" cy="3090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0415" y="4517772"/>
              <a:ext cx="310324" cy="151272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2222" y="3807118"/>
              <a:ext cx="124526" cy="181815"/>
            </a:xfrm>
            <a:prstGeom prst="rect">
              <a:avLst/>
            </a:prstGeom>
          </p:spPr>
        </p:pic>
        <p:cxnSp>
          <p:nvCxnSpPr>
            <p:cNvPr id="43" name="Straight Connector 42"/>
            <p:cNvCxnSpPr/>
            <p:nvPr/>
          </p:nvCxnSpPr>
          <p:spPr>
            <a:xfrm>
              <a:off x="900669" y="3207881"/>
              <a:ext cx="36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4339" y="3207881"/>
              <a:ext cx="0" cy="540000"/>
            </a:xfrm>
            <a:prstGeom prst="line">
              <a:avLst/>
            </a:prstGeom>
            <a:ln w="12700"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00669" y="4564095"/>
              <a:ext cx="36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4339" y="4564095"/>
              <a:ext cx="0" cy="540000"/>
            </a:xfrm>
            <a:prstGeom prst="line">
              <a:avLst/>
            </a:prstGeom>
            <a:ln w="12700">
              <a:headEnd type="none" w="med" len="med"/>
              <a:tailEnd type="triangle" w="med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9" name="Picture 48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97" y="5100949"/>
              <a:ext cx="194207" cy="161821"/>
            </a:xfrm>
            <a:prstGeom prst="rect">
              <a:avLst/>
            </a:prstGeom>
          </p:spPr>
        </p:pic>
      </p:grpSp>
      <p:sp>
        <p:nvSpPr>
          <p:cNvPr id="65" name="Date Placeholder 6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T. Bartel</a:t>
            </a:r>
            <a:endParaRPr lang="de-DE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6" name="Picture 3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11" y="1666756"/>
            <a:ext cx="5545047" cy="2795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5" y="2277172"/>
            <a:ext cx="4984707" cy="58575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64" y="3250714"/>
            <a:ext cx="8177318" cy="6427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525" y="4223595"/>
            <a:ext cx="7472644" cy="5896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364" y="5184903"/>
            <a:ext cx="5648930" cy="6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78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Adapted teaching content</a:t>
            </a:r>
            <a:endParaRPr lang="en-GB"/>
          </a:p>
        </p:txBody>
      </p:sp>
      <p:grpSp>
        <p:nvGrpSpPr>
          <p:cNvPr id="62" name="Group 61"/>
          <p:cNvGrpSpPr/>
          <p:nvPr/>
        </p:nvGrpSpPr>
        <p:grpSpPr>
          <a:xfrm>
            <a:off x="6838550" y="2985318"/>
            <a:ext cx="1073809" cy="3195105"/>
            <a:chOff x="6125144" y="2985318"/>
            <a:chExt cx="1073809" cy="3195105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5144" y="2985318"/>
              <a:ext cx="586104" cy="3114921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 rot="16200000">
              <a:off x="5347485" y="4328955"/>
              <a:ext cx="3195105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smtClean="0"/>
                <a:t>Image from </a:t>
              </a:r>
              <a:r>
                <a:rPr lang="en-GB" sz="900">
                  <a:hlinkClick r:id="rId9"/>
                </a:rPr>
                <a:t>https://</a:t>
              </a:r>
              <a:r>
                <a:rPr lang="en-GB" sz="900" smtClean="0">
                  <a:hlinkClick r:id="rId9"/>
                </a:rPr>
                <a:t>commons.wikimedia.org/wiki</a:t>
              </a:r>
              <a:r>
                <a:rPr lang="en-GB" sz="900" smtClean="0"/>
                <a:t/>
              </a:r>
              <a:br>
                <a:rPr lang="en-GB" sz="900" smtClean="0"/>
              </a:br>
              <a:r>
                <a:rPr lang="en-GB" sz="900" smtClean="0"/>
                <a:t>File: Wind </a:t>
              </a:r>
              <a:r>
                <a:rPr lang="en-GB" sz="900"/>
                <a:t>turbine construction, Pougny, E10-01.jpg</a:t>
              </a:r>
              <a:r>
                <a:rPr lang="en-GB" sz="900" smtClean="0"/>
                <a:t>.</a:t>
              </a:r>
              <a:br>
                <a:rPr lang="en-GB" sz="900" smtClean="0"/>
              </a:br>
              <a:r>
                <a:rPr lang="en-GB" sz="900" smtClean="0"/>
                <a:t>Image </a:t>
              </a:r>
              <a:r>
                <a:rPr lang="en-GB" sz="900"/>
                <a:t>cropped to the area of the tower. Copyright CC BY-SA 4.0.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830" y="1334591"/>
            <a:ext cx="2056153" cy="154211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06448" y="3316244"/>
            <a:ext cx="1702206" cy="2840924"/>
            <a:chOff x="7544536" y="3316244"/>
            <a:chExt cx="1702206" cy="284092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28" t="6794" r="23801" b="12671"/>
            <a:stretch/>
          </p:blipFill>
          <p:spPr>
            <a:xfrm>
              <a:off x="7544536" y="3503138"/>
              <a:ext cx="1357717" cy="2572228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 rot="16200000">
              <a:off x="7633786" y="4544211"/>
              <a:ext cx="2840924" cy="3849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smtClean="0"/>
                <a:t>Courtesy of </a:t>
              </a:r>
              <a:r>
                <a:rPr lang="de-DE" sz="900"/>
                <a:t>Svenja Drücker</a:t>
              </a:r>
              <a:r>
                <a:rPr lang="de-DE" sz="900" smtClean="0"/>
                <a:t>,</a:t>
              </a:r>
              <a:br>
                <a:rPr lang="de-DE" sz="900" smtClean="0"/>
              </a:br>
              <a:r>
                <a:rPr lang="de-DE" sz="900" smtClean="0"/>
                <a:t>Institut </a:t>
              </a:r>
              <a:r>
                <a:rPr lang="de-DE" sz="900"/>
                <a:t>für Mechanik und Meerestechnik, TU Hamburg.</a:t>
              </a:r>
              <a:endParaRPr lang="en-GB" sz="9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407730" y="1919732"/>
            <a:ext cx="2509020" cy="1884490"/>
            <a:chOff x="9407730" y="1043219"/>
            <a:chExt cx="2509020" cy="1884490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5630" y="1400782"/>
              <a:ext cx="2031670" cy="1526927"/>
            </a:xfrm>
            <a:prstGeom prst="rect">
              <a:avLst/>
            </a:prstGeom>
          </p:spPr>
        </p:pic>
        <p:sp>
          <p:nvSpPr>
            <p:cNvPr id="60" name="TextBox 59"/>
            <p:cNvSpPr txBox="1"/>
            <p:nvPr/>
          </p:nvSpPr>
          <p:spPr>
            <a:xfrm>
              <a:off x="9407730" y="1043219"/>
              <a:ext cx="25090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smtClean="0"/>
                <a:t>Image from </a:t>
              </a:r>
              <a:r>
                <a:rPr lang="en-GB" sz="900">
                  <a:hlinkClick r:id="rId9"/>
                </a:rPr>
                <a:t>https://</a:t>
              </a:r>
              <a:r>
                <a:rPr lang="en-GB" sz="900" smtClean="0">
                  <a:hlinkClick r:id="rId9"/>
                </a:rPr>
                <a:t>commons.wikimedia.org/wiki</a:t>
              </a:r>
              <a:r>
                <a:rPr lang="en-GB" sz="900" smtClean="0"/>
                <a:t/>
              </a:r>
              <a:br>
                <a:rPr lang="en-GB" sz="900" smtClean="0"/>
              </a:br>
              <a:r>
                <a:rPr lang="en-GB" sz="900" smtClean="0"/>
                <a:t>File: Plate compactor.jpg. Copyright </a:t>
              </a:r>
              <a:r>
                <a:rPr lang="en-GB" sz="900"/>
                <a:t>CC BY-SA </a:t>
              </a:r>
              <a:r>
                <a:rPr lang="en-GB" sz="900" smtClean="0"/>
                <a:t>3.0</a:t>
              </a:r>
              <a:r>
                <a:rPr lang="en-GB" sz="900"/>
                <a:t>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40017" y="4027251"/>
            <a:ext cx="2037283" cy="2116940"/>
            <a:chOff x="9740017" y="4027251"/>
            <a:chExt cx="2037283" cy="211694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2744" y="4027251"/>
              <a:ext cx="1974556" cy="1901035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9740017" y="5913359"/>
              <a:ext cx="135806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900" smtClean="0"/>
                <a:t>Courtesy of Fooke GmbH</a:t>
              </a:r>
              <a:endParaRPr lang="en-GB" sz="900"/>
            </a:p>
          </p:txBody>
        </p:sp>
      </p:grpSp>
      <p:sp>
        <p:nvSpPr>
          <p:cNvPr id="65" name="Date Placeholder 6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T. Bartel</a:t>
            </a:r>
            <a:endParaRPr lang="de-DE"/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6703"/>
            <a:ext cx="4150467" cy="2737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289068"/>
            <a:ext cx="6020934" cy="6448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67106"/>
            <a:ext cx="5731078" cy="2745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26048"/>
            <a:ext cx="5562301" cy="641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79209"/>
            <a:ext cx="5367171" cy="100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5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686" y="1509085"/>
            <a:ext cx="8684627" cy="25842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Core concept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752EA9E-F2EC-4909-A6B6-8233E4C8BF2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IEEE GeCon 2022</a:t>
            </a:r>
            <a:endParaRPr lang="de-DE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/>
              <a:t>T. Bartel</a:t>
            </a:r>
            <a:endParaRPr lang="de-DE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29277"/>
            <a:ext cx="6836984" cy="3100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0" y="5160949"/>
            <a:ext cx="5537591" cy="2766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775525"/>
            <a:ext cx="4827267" cy="278528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8345762" y="4498080"/>
            <a:ext cx="2519265" cy="1628928"/>
            <a:chOff x="8345762" y="4498080"/>
            <a:chExt cx="2519265" cy="1628928"/>
          </a:xfrm>
        </p:grpSpPr>
        <p:sp>
          <p:nvSpPr>
            <p:cNvPr id="20" name="Rounded Rectangle 19"/>
            <p:cNvSpPr/>
            <p:nvPr/>
          </p:nvSpPr>
          <p:spPr>
            <a:xfrm>
              <a:off x="8345762" y="4498080"/>
              <a:ext cx="2519265" cy="162892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543" y="4838765"/>
              <a:ext cx="1851704" cy="947559"/>
            </a:xfrm>
            <a:prstGeom prst="rect">
              <a:avLst/>
            </a:prstGeom>
          </p:spPr>
        </p:pic>
      </p:grpSp>
      <p:sp>
        <p:nvSpPr>
          <p:cNvPr id="23" name="Rounded Rectangle 22"/>
          <p:cNvSpPr/>
          <p:nvPr/>
        </p:nvSpPr>
        <p:spPr>
          <a:xfrm>
            <a:off x="4394926" y="1484588"/>
            <a:ext cx="6213979" cy="272308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3029134" y="2110740"/>
            <a:ext cx="2731586" cy="1045478"/>
          </a:xfrm>
          <a:prstGeom prst="roundRect">
            <a:avLst>
              <a:gd name="adj" fmla="val 71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3030220" y="3156218"/>
            <a:ext cx="2730500" cy="763002"/>
          </a:xfrm>
          <a:prstGeom prst="roundRect">
            <a:avLst>
              <a:gd name="adj" fmla="val 834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9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was the new concept received by the students?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Data collection and evaluation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28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ounded Rectangle 45"/>
          <p:cNvSpPr/>
          <p:nvPr/>
        </p:nvSpPr>
        <p:spPr>
          <a:xfrm>
            <a:off x="6077068" y="1529594"/>
            <a:ext cx="5579707" cy="4525347"/>
          </a:xfrm>
          <a:prstGeom prst="roundRect">
            <a:avLst>
              <a:gd name="adj" fmla="val 1151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497361" y="1529595"/>
            <a:ext cx="5579707" cy="4525347"/>
          </a:xfrm>
          <a:prstGeom prst="roundRect">
            <a:avLst>
              <a:gd name="adj" fmla="val 11512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Teaching evaluation – Selected feedback</a:t>
            </a:r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838201" y="1920639"/>
            <a:ext cx="4911227" cy="3626061"/>
            <a:chOff x="838201" y="1920639"/>
            <a:chExt cx="4911227" cy="3626061"/>
          </a:xfrm>
        </p:grpSpPr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1920639"/>
              <a:ext cx="647473" cy="2113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2" y="2405837"/>
              <a:ext cx="4911226" cy="314086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406331" y="1920639"/>
            <a:ext cx="4949096" cy="3575476"/>
            <a:chOff x="6406331" y="1920639"/>
            <a:chExt cx="4949096" cy="3575476"/>
          </a:xfrm>
        </p:grpSpPr>
        <p:pic>
          <p:nvPicPr>
            <p:cNvPr id="30" name="Picture 29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331" y="1920639"/>
              <a:ext cx="704012" cy="22430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6332" y="2405842"/>
              <a:ext cx="4949095" cy="30902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0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DUVOTEID" val="thorsten.bartel@udo.edu"/>
  <p:tag name="EDUVOTEPWD" val="mNxLF"/>
  <p:tag name="EDUVOTEONLYONEVOTE" val="1"/>
  <p:tag name="EDUVOTECATCHNEXT" val="0"/>
  <p:tag name="EDUVOTEGUILANGUAGE" val="Deutsch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0,7199"/>
  <p:tag name="ORIGINALWIDTH" val="3057,368"/>
  <p:tag name="LATEXADDIN" val="\documentclass{article}&#10;\usepackage{amsmath}&#10;\pagestyle{empty}&#10;\begin{document}&#10;&#10;\parbox{10cm}{&#10;\begin{itemize}&#10;\item considered systems without reference to real problems\\$\Rightarrow\quad$abstract&#10;\end{itemize}&#10;}&#10;&#10;\end{document}"/>
  <p:tag name="IGUANATEXSIZE" val="24"/>
  <p:tag name="IGUANATEXCURSOR" val="2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6,9666"/>
  <p:tag name="ORIGINALWIDTH" val="2311,211"/>
  <p:tag name="LATEXADDIN" val="\documentclass{article}&#10;\usepackage{amsmath}&#10;\pagestyle{empty}&#10;\begin{document}&#10;&#10;\parbox{10cm}{&#10;\begin{itemize}&#10;\item focus on manual calculations (by hand)\\$\Rightarrow\quad$inefficient, questionable competence&#10;\end{itemize}&#10;}&#10;&#10;\end{document}"/>
  <p:tag name="IGUANATEXSIZE" val="24"/>
  <p:tag name="IGUANATEXCURSOR" val="11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22,7221"/>
  <p:tag name="LATEXADDIN" val="\documentclass{article}&#10;\usepackage{amsmath}&#10;\pagestyle{empty}&#10;\begin{document}&#10;&#10;$$F(t)$$&#10;&#10;&#10;\end{document}"/>
  <p:tag name="IGUANATEXSIZE" val="24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92,2385"/>
  <p:tag name="LATEXADDIN" val="\documentclass{article}&#10;\usepackage{amsmath}&#10;\pagestyle{empty}&#10;\begin{document}&#10;&#10;$$q_1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47,7315"/>
  <p:tag name="LATEXADDIN" val="\documentclass{article}&#10;\usepackage{amsmath}&#10;\pagestyle{empty}&#10;\begin{document}&#10;&#10;$$m_1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,24299"/>
  <p:tag name="ORIGINALWIDTH" val="49,49378"/>
  <p:tag name="LATEXADDIN" val="\documentclass{article}&#10;\usepackage{amsmath}&#10;\pagestyle{empty}&#10;\begin{document}&#10;&#10;$$c$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,49078"/>
  <p:tag name="ORIGINALWIDTH" val="150,7312"/>
  <p:tag name="LATEXADDIN" val="\documentclass{article}&#10;\usepackage{amsmath}&#10;\pagestyle{empty}&#10;\begin{document}&#10;&#10;$$m_2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,73905"/>
  <p:tag name="ORIGINALWIDTH" val="59,99252"/>
  <p:tag name="LATEXADDIN" val="\documentclass{article}&#10;\usepackage{amsmath}&#10;\pagestyle{empty}&#10;\begin{document}&#10;&#10;$$d$$&#10;&#10;&#10;\end{document}"/>
  <p:tag name="IGUANATEXSIZE" val="20"/>
  <p:tag name="IGUANATEXCURSOR" val="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95,23811"/>
  <p:tag name="LATEXADDIN" val="\documentclass{article}&#10;\usepackage{amsmath}&#10;\pagestyle{empty}&#10;\begin{document}&#10;&#10;$$q_2$$&#10;&#10;&#10;\end{document}"/>
  <p:tag name="IGUANATEXSIZE" val="20"/>
  <p:tag name="IGUANATEXCURSOR" val="8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697,788"/>
  <p:tag name="LATEXADDIN" val="\documentclass{article}&#10;\usepackage{amsmath}&#10;\pagestyle{empty}&#10;\begin{document}&#10;&#10;\parbox{7.5cm}{&#10;Expansions of the core content:&#10;}&#10;&#10;\end{document}"/>
  <p:tag name="IGUANATEXSIZE" val="24"/>
  <p:tag name="IGUANATEXCURSOR" val="12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025,122"/>
  <p:tag name="LATEXADDIN" val="\documentclass{article}&#10;\usepackage{amsmath}&#10;\pagestyle{empty}&#10;\begin{document}&#10;&#10;&#10;Important steps in the solution of engineering problems&#10;&#10;\end{document}"/>
  <p:tag name="IGUANATEXSIZE" val="24"/>
  <p:tag name="IGUANATEXCURSOR" val="13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2461,192"/>
  <p:tag name="LATEXADDIN" val="\documentclass{article}&#10;\usepackage{amsmath}&#10;\pagestyle{empty}&#10;\begin{document}&#10;&#10;\parbox{7.5cm}{&#10;\begin{itemize}&#10;\item Explicit consideration of modeling and real engineering systems&#10;\end{itemize}&#10;}&#10;&#10;\end{document}"/>
  <p:tag name="IGUANATEXSIZE" val="24"/>
  <p:tag name="IGUANATEXCURSOR" val="18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342,707"/>
  <p:tag name="LATEXADDIN" val="\documentclass{article}&#10;\usepackage{amsmath}&#10;\pagestyle{empty}&#10;\begin{document}&#10;&#10;\parbox{7.5cm}{&#10;\begin{itemize}&#10;\item Consideration of more complex problems&#10;\end{itemize}&#10;}&#10;&#10;\end{document}"/>
  <p:tag name="IGUANATEXSIZE" val="24"/>
  <p:tag name="IGUANATEXCURSOR" val="15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2273,716"/>
  <p:tag name="LATEXADDIN" val="\documentclass{article}&#10;\usepackage{amsmath}&#10;\pagestyle{empty}&#10;\begin{document}&#10;&#10;\parbox{7.5cm}{&#10;\begin{itemize}&#10;\item goal-oriented use of computer programs\\$\Rightarrow\quad$efficient, competence-oriented&#10;\end{itemize}&#10;}&#10;&#10;\end{document}"/>
  <p:tag name="IGUANATEXSIZE" val="24"/>
  <p:tag name="IGUANATEXCURSOR" val="11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1987"/>
  <p:tag name="ORIGINALWIDTH" val="2193,476"/>
  <p:tag name="LATEXADDIN" val="\documentclass{article}&#10;\usepackage{amsmath}&#10;\pagestyle{empty}&#10;\begin{document}&#10;&#10;\parbox{7.5cm}{&#10;\begin{itemize}&#10;\item Integration of programming languages\\$\Rightarrow\quad$solution of complex equations,\\ \phantom{$\Rightarrow\quad$}illustration of results, \ldots&#10;\end{itemize}&#10;}&#10;&#10;\end{document}"/>
  <p:tag name="IGUANATEXSIZE" val="24"/>
  <p:tag name="IGUANATEXCURSOR" val="2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94,151"/>
  <p:tag name="LATEXADDIN" val="\documentclass{article}&#10;\usepackage{amsmath}&#10;\pagestyle{empty}&#10;\begin{document}&#10;&#10;\begin{enumerate}&#10;\item \textbf{Instructional videos} (total duration: $\approx$ 5.5\, h)&#10;\end{enumerate}&#10;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262,467"/>
  <p:tag name="LATEXADDIN" val="\documentclass{article}&#10;\usepackage{amsmath}&#10;\pagestyle{empty}&#10;\begin{document}&#10;&#10;\begin{enumerate}&#10;\setcounter{enumi}{1}&#10;\item extended by \textbf{topic-related problems}&#10;\end{enumerate}&#10;&#10;\end{document}"/>
  <p:tag name="IGUANATEXSIZE" val="24"/>
  <p:tag name="IGUANATEXCURSOR" val="17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2,4859"/>
  <p:tag name="ORIGINALWIDTH" val="1972,254"/>
  <p:tag name="LATEXADDIN" val="\documentclass{article}&#10;\usepackage{amsmath}&#10;\pagestyle{empty}&#10;\begin{document}&#10;&#10;\begin{enumerate}&#10;\setcounter{enumi}{2}&#10;\item supported by \textbf{feedback concept}&#10;\end{enumerate}&#10;&#10;\end{document}"/>
  <p:tag name="IGUANATEXSIZE" val="24"/>
  <p:tag name="IGUANATEXCURSOR" val="12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6,2017"/>
  <p:tag name="ORIGINALWIDTH" val="758,9051"/>
  <p:tag name="LATEXADDIN" val="\documentclass{article}&#10;\usepackage{amsmath}&#10;\pagestyle{empty}&#10;\begin{document}&#10;&#10;\parbox{2.5cm}{&#10;\centering&#10;No sample solutions were issued!&#10;}&#10;&#10;&#10;\end{document}"/>
  <p:tag name="IGUANATEXSIZE" val="24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,73866"/>
  <p:tag name="ORIGINALWIDTH" val="287,2141"/>
  <p:tag name="LATEXADDIN" val="\documentclass{article}&#10;\usepackage{amsmath}&#10;\pagestyle{empty}&#10;\begin{document}&#10;&#10;\parbox{6cm}{&#10;Cons:&#10;}&#10;&#10;\end{document}"/>
  <p:tag name="IGUANATEXSIZE" val="24"/>
  <p:tag name="IGUANATEXCURSOR" val="1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9,078"/>
  <p:tag name="ORIGINALWIDTH" val="2204,724"/>
  <p:tag name="LATEXADDIN" val="\documentclass{article}&#10;\usepackage{amsmath}&#10;\pagestyle{empty}&#10;\begin{document}&#10;&#10;\parbox{6.75cm}{&#10;\begin{itemize}&#10;\item More material, sample solutions\\[-3.5ex]&#10;\item Instructional videos do not build enough understanding\\[-3.5ex]&#10;\item The effort is out of all proportion\\[-3.5ex]&#10;\item ``Simply shifting the responsibility of teaching onto students is not good teaching!''\\[-3.5ex]&#10;\item ``At least the tutor was the savior''\\[-3.5ex]&#10;\end{itemize}&#10;}&#10;&#10;\end{document}"/>
  <p:tag name="IGUANATEXSIZE" val="22"/>
  <p:tag name="IGUANATEXCURSOR" val="37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1108,361"/>
  <p:tag name="LATEXADDIN" val="\documentclass{article}&#10;\usepackage{amsmath}&#10;\pagestyle{empty}&#10;\begin{document}&#10;&#10;repeat until satisfied&#10;&#10;\end{document}"/>
  <p:tag name="IGUANATEXSIZE" val="20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,23921"/>
  <p:tag name="ORIGINALWIDTH" val="264,7169"/>
  <p:tag name="LATEXADDIN" val="\documentclass{article}&#10;\usepackage{amsmath}&#10;\pagestyle{empty}&#10;\begin{document}&#10;&#10;\parbox{5.5cm}{&#10;Pros:&#10;}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04,574"/>
  <p:tag name="ORIGINALWIDTH" val="2195,726"/>
  <p:tag name="LATEXADDIN" val="\documentclass{article}&#10;\usepackage{amsmath}&#10;\pagestyle{empty}&#10;\begin{document}&#10;&#10;\parbox{6.75cm}{&#10;\begin{itemize}&#10;\item flexible time management\\[-3.5ex]&#10;\item respectful interaction\\[-3.5ex]&#10;\item Screencasts: well produced, compact, interesting, understandable, available at any time\\[-3.5ex]&#10;\item ``The presence of the tutors who really help with everything and give advice''\\[-3.5ex]&#10;\item Meaningful competence enhancements\\[-3.5ex]&#10;\end{itemize}&#10;}&#10;&#10;\end{document}"/>
  <p:tag name="IGUANATEXSIZE" val="22"/>
  <p:tag name="IGUANATEXCURSOR" val="3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782,527"/>
  <p:tag name="LATEXADDIN" val="\documentclass{article}&#10;\usepackage{amsmath}&#10;\pagestyle{empty}&#10;\begin{document}&#10;&#10;1: very good \; \ldots \; 6: insufficient&#10;&#10;&#10;\end{document}"/>
  <p:tag name="IGUANATEXSIZE" val="20"/>
  <p:tag name="IGUANATEXCURSOR" val="12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263,217"/>
  <p:tag name="LATEXADDIN" val="\documentclass{article}&#10;\usepackage{amsmath}&#10;\pagestyle{empty}&#10;\begin{document}&#10;&#10;\parbox{15cm}{&#10;\textit{Remark:} Very few took part in the survey$\quad\Rightarrow\quad$not necessarily representative&#10;}&#10;&#10;\end{document}"/>
  <p:tag name="IGUANATEXSIZE" val="1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0,9674"/>
  <p:tag name="ORIGINALWIDTH" val="1832,021"/>
  <p:tag name="LATEXADDIN" val="\documentclass{article}&#10;\usepackage{amsmath}&#10;\pagestyle{empty}&#10;\begin{document}&#10;&#10;\noindent 1: applies without restriction \; \ldots\\5: does not apply at all&#10;&#10;&#10;\end{document}"/>
  <p:tag name="IGUANATEXSIZE" val="20"/>
  <p:tag name="IGUANATEXCURSOR" val="13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358,83"/>
  <p:tag name="LATEXADDIN" val="\documentclass{article}&#10;\usepackage{amsmath}&#10;\pagestyle{empty}&#10;\begin{document}&#10;&#10;Meaningful competencies&#10;&#10;&#10;\end{document}"/>
  <p:tag name="IGUANATEXSIZE" val="22"/>
  <p:tag name="IGUANATEXCURSOR" val="10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753,6558"/>
  <p:tag name="LATEXADDIN" val="\documentclass{article}&#10;\usepackage{amsmath}&#10;\pagestyle{empty}&#10;\begin{document}&#10;&#10;Overall rating&#10;&#10;&#10;\end{document}"/>
  <p:tag name="IGUANATEXSIZE" val="22"/>
  <p:tag name="IGUANATEXCURSOR" val="95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366,7042"/>
  <p:tag name="LATEXADDIN" val="\documentclass{article}&#10;\usepackage{amsmath}&#10;\pagestyle{empty}&#10;\begin{document}&#10;&#10;$$\approx 31\,\%$$&#10;&#10;&#10;\end{document}"/>
  <p:tag name="IGUANATEXSIZE" val="20"/>
  <p:tag name="IGUANATEXCURSOR" val="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366,7042"/>
  <p:tag name="LATEXADDIN" val="\documentclass{article}&#10;\usepackage{amsmath}&#10;\pagestyle{empty}&#10;\begin{document}&#10;&#10;$$\approx 44\,\%$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366,7042"/>
  <p:tag name="LATEXADDIN" val="\documentclass{article}&#10;\usepackage{amsmath}&#10;\pagestyle{empty}&#10;\begin{document}&#10;&#10;$$\approx 56\,\%$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,23882"/>
  <p:tag name="ORIGINALWIDTH" val="1202,1"/>
  <p:tag name="LATEXADDIN" val="\documentclass{article}&#10;\usepackage{amsmath}&#10;\pagestyle{empty}&#10;\begin{document}&#10;&#10;&#10;assumed as transfer\ldots&#10;&#10;\end{document}"/>
  <p:tag name="IGUANATEXSIZE" val="20"/>
  <p:tag name="IGUANATEXCURSOR" val="10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0,4874"/>
  <p:tag name="ORIGINALWIDTH" val="366,7042"/>
  <p:tag name="LATEXADDIN" val="\documentclass{article}&#10;\usepackage{amsmath}&#10;\pagestyle{empty}&#10;\begin{document}&#10;&#10;$$\approx 81\,\%$$&#10;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1171,354"/>
  <p:tag name="LATEXADDIN" val="\documentclass{article}&#10;\usepackage{amsmath}&#10;\pagestyle{empty}&#10;\begin{document}&#10;&#10;Time spent self-study&#10;&#10;&#10;\end{document}"/>
  <p:tag name="IGUANATEXSIZE" val="22"/>
  <p:tag name="IGUANATEXCURSOR" val="10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4263,217"/>
  <p:tag name="LATEXADDIN" val="\documentclass{article}&#10;\usepackage{amsmath}&#10;\pagestyle{empty}&#10;\begin{document}&#10;&#10;\parbox{15cm}{&#10;\textit{Remark:} Very few took part in the survey$\quad\Rightarrow\quad$not necessarily representative&#10;}&#10;&#10;\end{document}"/>
  <p:tag name="IGUANATEXSIZE" val="18"/>
  <p:tag name="IGUANATEXCURSOR" val="19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490,813"/>
  <p:tag name="LATEXADDIN" val="\documentclass{article}&#10;\usepackage{amsmath}&#10;\pagestyle{empty}&#10;\begin{document}&#10;&#10;\begin{itemize}&#10;\item In engineering education, we often waste far too much time\ldots&#10;\end{itemize}&#10;&#10;&#10;\end{document}"/>
  <p:tag name="IGUANATEXSIZE" val="24"/>
  <p:tag name="IGUANATEXCURSOR" val="16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3191,601"/>
  <p:tag name="LATEXADDIN" val="\documentclass{article}&#10;\usepackage{amsmath}&#10;\pagestyle{empty}&#10;\begin{document}&#10;&#10;\begin{itemize}&#10;\item \ldots on just imparting knowledge (taxonomy levels 1 or 2)&#10;\end{itemize}&#10;&#10;&#10;\end{document}"/>
  <p:tag name="IGUANATEXSIZE" val="24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381,702"/>
  <p:tag name="LATEXADDIN" val="\documentclass{article}&#10;\usepackage{amsmath}&#10;\pagestyle{empty}&#10;\begin{document}&#10;&#10;\begin{itemize}&#10;\item \ldots on unnecessary and redundant content&#10;\end{itemize}&#10;&#10;&#10;\end{document}"/>
  <p:tag name="IGUANATEXSIZE" val="24"/>
  <p:tag name="IGUANATEXCURSOR" val="1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2758,155"/>
  <p:tag name="LATEXADDIN" val="\documentclass{article}&#10;\usepackage{amsmath}&#10;\pagestyle{empty}&#10;\begin{document}&#10;&#10;\begin{itemize}&#10;\item \ldots and questionable (as outdated) competencies.&#10;\end{itemize}&#10;&#10;&#10;\end{document}"/>
  <p:tag name="IGUANATEXSIZE" val="24"/>
  <p:tag name="IGUANATEXCURSOR" val="1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3611,548"/>
  <p:tag name="LATEXADDIN" val="\documentclass{article}&#10;\usepackage{amsmath}&#10;\pagestyle{empty}&#10;\begin{document}&#10;&#10;\begin{itemize}&#10;\item Focus: competence-based and future-oriented learning outcomes&#10;\end{itemize}&#10;&#10;&#10;\end{document}"/>
  <p:tag name="IGUANATEXSIZE" val="24"/>
  <p:tag name="IGUANATEXCURSOR" val="16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0,1724"/>
  <p:tag name="ORIGINALWIDTH" val="4099,737"/>
  <p:tag name="LATEXADDIN" val="\documentclass{article}&#10;\usepackage{amsmath}&#10;\pagestyle{empty}&#10;\begin{document}&#10;&#10;\begin{itemize}&#10;\item This contribution:\\[-4.ex]&#10;\begin{itemize}&#10;\item Practical example of the implementation of sophisticated concepts&#10;\item Unfortunately, this is still rather an exceptional case and hopefully also an incentive for other lecturers&#10;\end{itemize}&#10;\end{itemize}&#10;&#10;&#10;\end{document}"/>
  <p:tag name="IGUANATEXSIZE" val="24"/>
  <p:tag name="IGUANATEXCURSOR" val="21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,7361"/>
  <p:tag name="ORIGINALWIDTH" val="2998,125"/>
  <p:tag name="LATEXADDIN" val="\documentclass{article}&#10;\usepackage{amsmath}&#10;\pagestyle{empty}&#10;\begin{document}&#10;&#10;\begin{itemize}&#10;\item The path taken is heading into a promising direction&#10;\end{itemize}&#10;&#10;&#10;\end{document}"/>
  <p:tag name="IGUANATEXSIZE" val="24"/>
  <p:tag name="IGUANATEXCURSOR" val="155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0,2362"/>
  <p:tag name="ORIGINALWIDTH" val="1529,809"/>
  <p:tag name="LATEXADDIN" val="\documentclass{article}&#10;\usepackage{amsmath}&#10;\pagestyle{empty}&#10;\begin{document}&#10;&#10;&#10;\ldots but impossible to achieve&#10;&#10;\end{document}"/>
  <p:tag name="IGUANATEXSIZE" val="20"/>
  <p:tag name="IGUANATEXCURSOR" val="11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4,7357"/>
  <p:tag name="ORIGINALWIDTH" val="3766,779"/>
  <p:tag name="LATEXADDIN" val="\documentclass{article}&#10;\usepackage{amsmath}&#10;\pagestyle{empty}&#10;\begin{document}&#10;&#10;\begin{itemize}&#10;\item All students agreed that very important competencies are acquired&#10;\end{itemize}&#10;&#10;&#10;\end{document}"/>
  <p:tag name="IGUANATEXSIZE" val="24"/>
  <p:tag name="IGUANATEXCURSOR" val="16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,2351"/>
  <p:tag name="ORIGINALWIDTH" val="4097,488"/>
  <p:tag name="LATEXADDIN" val="\documentclass{article}&#10;\usepackage{amsmath}&#10;\pagestyle{empty}&#10;\begin{document}&#10;&#10;\begin{itemize}&#10;\item $50\%$ already recognize and appreciate constructive learning environments&#10;\end{itemize}&#10;&#10;&#10;\end{document}"/>
  <p:tag name="IGUANATEXSIZE" val="24"/>
  <p:tag name="IGUANATEXCURSOR" val="10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7,7353"/>
  <p:tag name="ORIGINALWIDTH" val="1623,547"/>
  <p:tag name="LATEXADDIN" val="\documentclass{article}&#10;\usepackage{amsmath}&#10;\pagestyle{empty}&#10;\begin{document}&#10;&#10;\begin{itemize}&#10;\item $50\%$ express harsh criticism&#10;\end{itemize}&#10;&#10;&#10;\end{document}"/>
  <p:tag name="IGUANATEXSIZE" val="24"/>
  <p:tag name="IGUANATEXCURSOR" val="13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4094,488"/>
  <p:tag name="LATEXADDIN" val="\documentclass{article}&#10;\usepackage{amsmath}&#10;\pagestyle{empty}&#10;\begin{document}&#10;&#10;\begin{itemize}&#10;\item Students must be accustomed to the fact that self-study is the main component of studying&#10;\end{itemize}&#10;&#10;&#10;\end{document}"/>
  <p:tag name="IGUANATEXSIZE" val="24"/>
  <p:tag name="IGUANATEXCURSOR" val="19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96,438"/>
  <p:tag name="ORIGINALWIDTH" val="4011,249"/>
  <p:tag name="LATEXADDIN" val="\documentclass{article}&#10;\usepackage{amsmath}&#10;\pagestyle{empty}&#10;\begin{document}&#10;&#10;\begin{itemize}&#10;\item TO DO:\\[-4.ex]&#10;\begin{itemize}&#10;\item Sort out the teething problems of the new concept&#10;\item Convert the summative exam to a project-based formative format.&#10;\end{itemize}&#10;\end{itemize}&#10;&#10;&#10;\end{document}"/>
  <p:tag name="IGUANATEXSIZE" val="24"/>
  <p:tag name="IGUANATEXCURSOR" val="14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6,086"/>
  <p:tag name="ORIGINALWIDTH" val="3533,558"/>
  <p:tag name="LATEXADDIN" val="\documentclass{article}&#10;\usepackage{amsmath}&#10;\pagestyle{empty}&#10;\begin{document}&#10;&#10;\parbox{10.cm}{&#10;Acknowledgments&#10;\begin{itemize}&#10;\item Lars Rose, Hendrik Wilbuer:\\support for the re-design and as tutors&#10;\item Tobias Haertel, Silke Frye and Joshua Grodotzki:\\my coaches in the field of didactics&#10;\item Association of Applied Mathematics&#10;and Mechanics (GAMM): establishing a technical committee on didactics&#10;\end{itemize}&#10;}&#10;&#10;\end{document}"/>
  <p:tag name="IGUANATEXSIZE" val="18"/>
  <p:tag name="IGUANATEXCURSOR" val="27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,2343"/>
  <p:tag name="ORIGINALWIDTH" val="1388,826"/>
  <p:tag name="LATEXADDIN" val="\documentclass{article}&#10;\usepackage{amsmath}&#10;\pagestyle{empty}&#10;\begin{document}&#10;&#10;\textsc{e.g. Krathwohl [2002]}&#10;&#10;&#10;\end{document}"/>
  <p:tag name="IGUANATEXSIZE" val="16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,2358"/>
  <p:tag name="ORIGINALWIDTH" val="2266,967"/>
  <p:tag name="LATEXADDIN" val="\documentclass{article}&#10;\usepackage{amsmath}&#10;\pagestyle{empty}&#10;\begin{document}&#10;&#10;\parbox{10cm}{&#10;Main shortcomings of the former concept:&#10;}&#10;&#10;\end{document}"/>
  <p:tag name="IGUANATEXSIZE" val="24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9,2201"/>
  <p:tag name="ORIGINALWIDTH" val="2039,745"/>
  <p:tag name="LATEXADDIN" val="\documentclass{article}&#10;\usepackage{amsmath}&#10;\pagestyle{empty}&#10;\begin{document}&#10;&#10;\parbox{10cm}{&#10;\begin{itemize}&#10;\item classic monologue lecture\\$\Rightarrow\quad$most students were left behind&#10;\end{itemize}&#10;}&#10;&#10;\end{document}"/>
  <p:tag name="IGUANATEXSIZE" val="24"/>
  <p:tag name="IGUANATEXCURSOR" val="19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62,4672"/>
  <p:tag name="ORIGINALWIDTH" val="3346,082"/>
  <p:tag name="LATEXADDIN" val="\documentclass{article}&#10;\usepackage{amsmath}&#10;\pagestyle{empty}&#10;\begin{document}&#10;&#10;\parbox{10cm}{&#10;\begin{itemize}&#10;\item classic monologue exercises, presentation of sample solutions\\$\Rightarrow\quad$students just learn how others would solve the problem&#10;\end{itemize}&#10;}&#10;&#10;\end{document}"/>
  <p:tag name="IGUANATEXSIZE" val="24"/>
  <p:tag name="IGUANATEXCURSOR" val="25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14075</TotalTime>
  <Words>202</Words>
  <Application>Microsoft Office PowerPoint</Application>
  <PresentationFormat>Widescreen</PresentationFormat>
  <Paragraphs>58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PowerPoint Presentation</vt:lpstr>
      <vt:lpstr>Motivation</vt:lpstr>
      <vt:lpstr>Challenges in engineering</vt:lpstr>
      <vt:lpstr>Methodology and implementation</vt:lpstr>
      <vt:lpstr>“Machine Dynamics“</vt:lpstr>
      <vt:lpstr>Adapted teaching content</vt:lpstr>
      <vt:lpstr>Core concept</vt:lpstr>
      <vt:lpstr>Data collection and evaluation</vt:lpstr>
      <vt:lpstr>Teaching evaluation – Selected feedback</vt:lpstr>
      <vt:lpstr>Teaching evaluation – Selected feedback</vt:lpstr>
      <vt:lpstr>Teaching evaluation – Selected feedback</vt:lpstr>
      <vt:lpstr>Conclusion and outlook</vt:lpstr>
      <vt:lpstr>Personal Retrospective</vt:lpstr>
      <vt:lpstr>Conclusion and outlook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 Bartel</dc:creator>
  <cp:lastModifiedBy>T. Bartel</cp:lastModifiedBy>
  <cp:revision>2609</cp:revision>
  <dcterms:created xsi:type="dcterms:W3CDTF">2019-09-23T08:56:31Z</dcterms:created>
  <dcterms:modified xsi:type="dcterms:W3CDTF">2022-08-11T12:27:11Z</dcterms:modified>
</cp:coreProperties>
</file>